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84"/>
  </p:notesMasterIdLst>
  <p:handoutMasterIdLst>
    <p:handoutMasterId r:id="rId85"/>
  </p:handoutMasterIdLst>
  <p:sldIdLst>
    <p:sldId id="293" r:id="rId5"/>
    <p:sldId id="287" r:id="rId6"/>
    <p:sldId id="575" r:id="rId7"/>
    <p:sldId id="600" r:id="rId8"/>
    <p:sldId id="577" r:id="rId9"/>
    <p:sldId id="578" r:id="rId10"/>
    <p:sldId id="579" r:id="rId11"/>
    <p:sldId id="611" r:id="rId12"/>
    <p:sldId id="581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589" r:id="rId21"/>
    <p:sldId id="590" r:id="rId22"/>
    <p:sldId id="591" r:id="rId23"/>
    <p:sldId id="592" r:id="rId24"/>
    <p:sldId id="593" r:id="rId25"/>
    <p:sldId id="594" r:id="rId26"/>
    <p:sldId id="601" r:id="rId27"/>
    <p:sldId id="512" r:id="rId28"/>
    <p:sldId id="513" r:id="rId29"/>
    <p:sldId id="516" r:id="rId30"/>
    <p:sldId id="514" r:id="rId31"/>
    <p:sldId id="517" r:id="rId32"/>
    <p:sldId id="518" r:id="rId33"/>
    <p:sldId id="519" r:id="rId34"/>
    <p:sldId id="520" r:id="rId35"/>
    <p:sldId id="522" r:id="rId36"/>
    <p:sldId id="523" r:id="rId37"/>
    <p:sldId id="525" r:id="rId38"/>
    <p:sldId id="526" r:id="rId39"/>
    <p:sldId id="562" r:id="rId40"/>
    <p:sldId id="605" r:id="rId41"/>
    <p:sldId id="602" r:id="rId42"/>
    <p:sldId id="527" r:id="rId43"/>
    <p:sldId id="612" r:id="rId44"/>
    <p:sldId id="531" r:id="rId45"/>
    <p:sldId id="561" r:id="rId46"/>
    <p:sldId id="534" r:id="rId47"/>
    <p:sldId id="614" r:id="rId48"/>
    <p:sldId id="608" r:id="rId49"/>
    <p:sldId id="536" r:id="rId50"/>
    <p:sldId id="537" r:id="rId51"/>
    <p:sldId id="538" r:id="rId52"/>
    <p:sldId id="539" r:id="rId53"/>
    <p:sldId id="540" r:id="rId54"/>
    <p:sldId id="613" r:id="rId55"/>
    <p:sldId id="542" r:id="rId56"/>
    <p:sldId id="543" r:id="rId57"/>
    <p:sldId id="544" r:id="rId58"/>
    <p:sldId id="603" r:id="rId59"/>
    <p:sldId id="564" r:id="rId60"/>
    <p:sldId id="511" r:id="rId61"/>
    <p:sldId id="565" r:id="rId62"/>
    <p:sldId id="566" r:id="rId63"/>
    <p:sldId id="567" r:id="rId64"/>
    <p:sldId id="524" r:id="rId65"/>
    <p:sldId id="515" r:id="rId66"/>
    <p:sldId id="530" r:id="rId67"/>
    <p:sldId id="568" r:id="rId68"/>
    <p:sldId id="532" r:id="rId69"/>
    <p:sldId id="533" r:id="rId70"/>
    <p:sldId id="569" r:id="rId71"/>
    <p:sldId id="345" r:id="rId72"/>
    <p:sldId id="570" r:id="rId73"/>
    <p:sldId id="571" r:id="rId74"/>
    <p:sldId id="572" r:id="rId75"/>
    <p:sldId id="573" r:id="rId76"/>
    <p:sldId id="574" r:id="rId77"/>
    <p:sldId id="521" r:id="rId78"/>
    <p:sldId id="617" r:id="rId79"/>
    <p:sldId id="598" r:id="rId80"/>
    <p:sldId id="607" r:id="rId81"/>
    <p:sldId id="615" r:id="rId82"/>
    <p:sldId id="596" r:id="rId83"/>
  </p:sldIdLst>
  <p:sldSz cx="12188825" cy="6858000"/>
  <p:notesSz cx="9296400" cy="7010400"/>
  <p:custDataLst>
    <p:tags r:id="rId86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293"/>
            <p14:sldId id="287"/>
            <p14:sldId id="575"/>
          </p14:sldIdLst>
        </p14:section>
        <p14:section name="Neural Networks" id="{368E3F84-71D5-DA48-97B2-02DB4183E70F}">
          <p14:sldIdLst>
            <p14:sldId id="600"/>
            <p14:sldId id="577"/>
            <p14:sldId id="578"/>
            <p14:sldId id="579"/>
            <p14:sldId id="611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Word Embeddings" id="{13850869-9EF2-2C49-9D5D-F2C9D74AE89E}">
          <p14:sldIdLst>
            <p14:sldId id="601"/>
            <p14:sldId id="512"/>
            <p14:sldId id="513"/>
            <p14:sldId id="516"/>
            <p14:sldId id="514"/>
            <p14:sldId id="517"/>
            <p14:sldId id="518"/>
            <p14:sldId id="519"/>
            <p14:sldId id="520"/>
            <p14:sldId id="522"/>
            <p14:sldId id="523"/>
            <p14:sldId id="525"/>
            <p14:sldId id="526"/>
            <p14:sldId id="562"/>
            <p14:sldId id="605"/>
          </p14:sldIdLst>
        </p14:section>
        <p14:section name="Recurrent Neural Networks" id="{37E61C02-1B22-194F-9F77-653C76E7C22C}">
          <p14:sldIdLst>
            <p14:sldId id="602"/>
            <p14:sldId id="527"/>
            <p14:sldId id="612"/>
            <p14:sldId id="531"/>
            <p14:sldId id="561"/>
            <p14:sldId id="534"/>
          </p14:sldIdLst>
        </p14:section>
        <p14:section name="Hands-on Exercise" id="{CA17698E-118A-CA49-B979-DAA443371BAE}">
          <p14:sldIdLst>
            <p14:sldId id="614"/>
          </p14:sldIdLst>
        </p14:section>
        <p14:section name="LSTM" id="{C96175E8-B2E9-9B40-8A19-2CC3991FA244}">
          <p14:sldIdLst>
            <p14:sldId id="608"/>
            <p14:sldId id="536"/>
            <p14:sldId id="537"/>
            <p14:sldId id="538"/>
            <p14:sldId id="539"/>
            <p14:sldId id="540"/>
            <p14:sldId id="613"/>
            <p14:sldId id="542"/>
            <p14:sldId id="543"/>
            <p14:sldId id="544"/>
          </p14:sldIdLst>
        </p14:section>
        <p14:section name="Transformers" id="{24630F30-E617-0B4C-98FC-01309917397C}">
          <p14:sldIdLst>
            <p14:sldId id="603"/>
            <p14:sldId id="564"/>
            <p14:sldId id="511"/>
            <p14:sldId id="565"/>
            <p14:sldId id="566"/>
            <p14:sldId id="567"/>
            <p14:sldId id="524"/>
            <p14:sldId id="515"/>
            <p14:sldId id="530"/>
            <p14:sldId id="568"/>
            <p14:sldId id="532"/>
            <p14:sldId id="533"/>
            <p14:sldId id="569"/>
            <p14:sldId id="345"/>
            <p14:sldId id="570"/>
            <p14:sldId id="571"/>
            <p14:sldId id="572"/>
            <p14:sldId id="573"/>
            <p14:sldId id="574"/>
            <p14:sldId id="521"/>
            <p14:sldId id="617"/>
          </p14:sldIdLst>
        </p14:section>
        <p14:section name="Final Project" id="{B046DAEA-F656-194A-8943-034B2D58371A}">
          <p14:sldIdLst>
            <p14:sldId id="598"/>
            <p14:sldId id="607"/>
          </p14:sldIdLst>
        </p14:section>
        <p14:section name="Notebooks" id="{1E2A734D-D76B-E94D-82C3-12AAAFC79972}">
          <p14:sldIdLst>
            <p14:sldId id="615"/>
          </p14:sldIdLst>
        </p14:section>
        <p14:section name="Tomorrow" id="{8020D6DF-0AB1-D548-8563-89DAD3924A81}">
          <p14:sldIdLst>
            <p14:sldId id="596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89921"/>
    <a:srgbClr val="383D3B"/>
    <a:srgbClr val="FF7A00"/>
    <a:srgbClr val="00ADAB"/>
    <a:srgbClr val="FFB03B"/>
    <a:srgbClr val="FFA725"/>
    <a:srgbClr val="FF9900"/>
    <a:srgbClr val="00673C"/>
    <a:srgbClr val="0F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57" autoAdjust="0"/>
    <p:restoredTop sz="87055" autoAdjust="0"/>
  </p:normalViewPr>
  <p:slideViewPr>
    <p:cSldViewPr snapToGrid="0">
      <p:cViewPr varScale="1">
        <p:scale>
          <a:sx n="71" d="100"/>
          <a:sy n="71" d="100"/>
        </p:scale>
        <p:origin x="192" y="1776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838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2/11/20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Charcoal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n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D882E-985D-7442-AA89-C94CB6512D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F0E94-D857-0D4D-AF8A-FDCC2517CEA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1DEA6-D58F-9C45-A922-478949AE183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99299-687A-1844-9718-A9610CD171B4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98284-7581-3345-BB96-200CC9C90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977DE-887A-8B43-B9E1-4E7DCF99CB4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B57387-5B88-AD45-9C6D-9A48808502E7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892DB-1571-DD48-8621-D5DAF10F6930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A291C-2075-E143-98B7-C7337F206A8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2F952-2984-4A4F-8822-951B6C9F2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9518F-60EE-BE48-A66F-CEAE12BD090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20D30-4080-7E46-9031-A5B339A8541F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03A94-9C3B-5D4D-BCB6-55551F68DA0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80084-6547-0E44-8CB1-E1A34AAB3EC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91B5B-B689-8A4E-A1F4-7F323E79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1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5255-8842-3C4E-B600-356AAF8F06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CB57E-C8E0-884A-B6BE-DBE2F3697DE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C2BC-1987-074A-AA94-406CFE3AAA8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384AD-8D7B-6144-B371-495DDE04DDD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6D14-2E8B-9241-A8C2-15EDF2107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zon New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1" tIns="22840" rIns="45681" bIns="22840" rtlCol="0" anchor="ctr"/>
          <a:lstStyle/>
          <a:p>
            <a:pPr algn="ctr" defTabSz="913668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C6CE-518A-4144-881F-A8F2EF251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604BCE-1492-384D-97C0-6A23163EACF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9D375-1750-B84A-92FC-309293444A2B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9F8BC-2947-4942-8C3E-1AF79266C3D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72413-C4ED-F149-B422-2E60E5FFF9CF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66E-C2DF-BC4B-8063-E0D82A506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White slides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F522C-0BBF-BA4D-991D-137739459B45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5DF81-6FF3-F947-AC71-30FF773FB9A2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63D48-C452-FF4F-824C-130473FB4F5D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4109-22D0-EB49-B8D3-FE1C450EEB4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E843-1D6F-7948-AFFC-06E026845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D0DF-3613-4C4C-ABBB-B46EF1168B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F5BB5-9528-3F49-98D6-2F61ADFA23F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1CC56-A9E7-2843-BBA9-61500C755F9C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85B3-B8A2-BC41-AF48-E72563D25439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E6A656-BD7E-4648-A943-A29481EED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9C36-6BC5-5F45-8680-E9052D7F9CF6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DD14AB-5137-DD42-ABF2-C01DC828E64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86968-E791-454C-91AC-2B1058B53ED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15940-F21E-6A48-83BF-8D3E7A2390A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7FCD23-2F9F-8345-B3C4-2C2FA8B0E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87A3B-3751-5C43-8677-5FC5C71E92D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DDD56-837C-F140-B01B-BF57FCA700B5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3B706-E0D7-2342-ACAA-71DA57778B05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1AADC-9BD5-2745-B67B-0F9F62645BE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F8CF1-89C2-6E4D-987C-D9CE563E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FEE75-1CDF-7246-9A87-3C2B5225E1E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93925-13C4-6F43-ACAE-3866A30F193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81F7A-3A18-AB46-867B-7E8458B04933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CA6E-2B65-534D-9441-192FBC02D4D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97CB0-1D08-6D4C-A10D-489878D06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DE5F-8721-DE43-8750-69EFC7EBB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-1"/>
            <a:ext cx="3683106" cy="4670425"/>
          </a:xfrm>
          <a:prstGeom prst="rect">
            <a:avLst/>
          </a:prstGeom>
          <a:solidFill>
            <a:srgbClr val="383D3B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49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4114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97" r:id="rId2"/>
    <p:sldLayoutId id="2147483774" r:id="rId3"/>
    <p:sldLayoutId id="2147483757" r:id="rId4"/>
    <p:sldLayoutId id="2147483799" r:id="rId5"/>
    <p:sldLayoutId id="2147483800" r:id="rId6"/>
    <p:sldLayoutId id="214748376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8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764" r:id="rId28"/>
    <p:sldLayoutId id="2147483765" r:id="rId29"/>
    <p:sldLayoutId id="2147483766" r:id="rId30"/>
    <p:sldLayoutId id="2147483801" r:id="rId31"/>
    <p:sldLayoutId id="2147483798" r:id="rId32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monsense/conceptnet-numberbatch" TargetMode="External"/><Relationship Id="rId2" Type="http://schemas.openxmlformats.org/officeDocument/2006/relationships/hyperlink" Target="https://nlp.stanford.edu/projects/glove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asttext.cc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hyperlink" Target="http://d2l.ai/chapter_attention-mechanisms/transformer.html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hyperlink" Target="https://gluon-nlp.mxnet.io/master/model_zoo/bert/index.html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5199826E-00A7-8849-96A9-3BA551DDD541}"/>
              </a:ext>
            </a:extLst>
          </p:cNvPr>
          <p:cNvSpPr/>
          <p:nvPr/>
        </p:nvSpPr>
        <p:spPr>
          <a:xfrm>
            <a:off x="5641154" y="3404726"/>
            <a:ext cx="657467" cy="61149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8C7290-EE53-0F46-91EF-7A8CA5FC8D5C}"/>
              </a:ext>
            </a:extLst>
          </p:cNvPr>
          <p:cNvSpPr/>
          <p:nvPr/>
        </p:nvSpPr>
        <p:spPr>
          <a:xfrm>
            <a:off x="479784" y="4410339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235923-B7D6-6A47-8682-EA19B3D6EC78}"/>
              </a:ext>
            </a:extLst>
          </p:cNvPr>
          <p:cNvSpPr/>
          <p:nvPr/>
        </p:nvSpPr>
        <p:spPr>
          <a:xfrm>
            <a:off x="461533" y="3538250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2014A63-68A3-0247-AFE5-11B8A0DA0708}"/>
              </a:ext>
            </a:extLst>
          </p:cNvPr>
          <p:cNvSpPr/>
          <p:nvPr/>
        </p:nvSpPr>
        <p:spPr>
          <a:xfrm>
            <a:off x="489276" y="2601841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Artificial Neuron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7D4AEC-F722-E24B-82E2-0A8E0064154D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A8812-2C67-FE48-8691-AB092DE528F1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783144-9DF3-EB4C-B623-6613AD4AFA18}"/>
              </a:ext>
            </a:extLst>
          </p:cNvPr>
          <p:cNvCxnSpPr>
            <a:cxnSpLocks/>
          </p:cNvCxnSpPr>
          <p:nvPr/>
        </p:nvCxnSpPr>
        <p:spPr>
          <a:xfrm>
            <a:off x="1924324" y="2906243"/>
            <a:ext cx="416101" cy="329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A0B1E7-0745-3048-A5D7-620E2251155A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4D1FE7-6CEF-924A-B241-E53BA7849C42}"/>
              </a:ext>
            </a:extLst>
          </p:cNvPr>
          <p:cNvCxnSpPr>
            <a:cxnSpLocks/>
          </p:cNvCxnSpPr>
          <p:nvPr/>
        </p:nvCxnSpPr>
        <p:spPr>
          <a:xfrm flipV="1">
            <a:off x="2159068" y="4367456"/>
            <a:ext cx="434891" cy="40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ECBBAA-AC1F-5941-8EE2-E8AC291CFDBF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14B765-84F7-2E40-8BF5-23C565661A16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54EE0-13D9-9748-830A-782E1CA8572A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213CD-0D49-A54E-9101-4E287705D582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C57459-DDC0-0E45-8613-22A743B4AAAD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C57459-DDC0-0E45-8613-22A743B4A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2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41820E-BACF-894E-8514-1D78ED570CC4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EDAD0D-61DE-8C47-917E-360BE3A1AC45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8DA182-1956-524E-9F65-183EFFDB4671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C71E02-6355-584E-8BDD-FA1983B3A1A4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A920C-5F4D-814D-9AA1-C3C7A55E10F3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EF5A02-8C90-AF41-9889-B69B6E2D51A0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513EBC-064C-CC45-A8E3-55214FCD9094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3137A1-D2CA-354B-9C7B-3471F18E19DB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0B4029-5E0B-724B-AE7F-D6D76A4EFB20}"/>
              </a:ext>
            </a:extLst>
          </p:cNvPr>
          <p:cNvSpPr txBox="1"/>
          <p:nvPr/>
        </p:nvSpPr>
        <p:spPr>
          <a:xfrm>
            <a:off x="618747" y="2657000"/>
            <a:ext cx="10922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F11F9D-F1AF-5E4D-86A6-6C663F6D01D6}"/>
              </a:ext>
            </a:extLst>
          </p:cNvPr>
          <p:cNvSpPr txBox="1"/>
          <p:nvPr/>
        </p:nvSpPr>
        <p:spPr>
          <a:xfrm>
            <a:off x="618747" y="3586127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D72A77-46EC-CE44-A3F9-9F12163636D2}"/>
              </a:ext>
            </a:extLst>
          </p:cNvPr>
          <p:cNvSpPr txBox="1"/>
          <p:nvPr/>
        </p:nvSpPr>
        <p:spPr>
          <a:xfrm>
            <a:off x="656069" y="4463318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37A70C-C6C8-7F45-9A12-0974D364C4FD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37A70C-C6C8-7F45-9A12-0974D364C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C0F643-503A-ED45-9696-7B4C168F16BE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C0F643-503A-ED45-9696-7B4C168F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4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0D2765F-F8FB-C445-B08E-BB2A4E871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7005" y="1589141"/>
            <a:ext cx="5600791" cy="419214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Artificial Neuron: </a:t>
            </a:r>
            <a:r>
              <a:rPr lang="en-US" sz="2800" dirty="0"/>
              <a:t>Captures mostly linear interactions in the data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800" b="1" dirty="0"/>
              <a:t>Question: Can we use a similar approach to capture non-linear interactions 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3ABC24-BC5A-A64E-A8C7-547F96D1207F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Multi Layer Perceptron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0D2765F-F8FB-C445-B08E-BB2A4E871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7005" y="1589141"/>
            <a:ext cx="5600791" cy="4192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Artificial Neuron: Captures mostly linear interactions in the data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800" dirty="0"/>
              <a:t>Question: Can we use a similar approach to capture non-linear interactions 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2800" b="1" dirty="0"/>
              <a:t>Neural Network/Multilayer Perceptron: </a:t>
            </a:r>
            <a:r>
              <a:rPr lang="en-US" sz="2800" dirty="0"/>
              <a:t>Use more Artificial Neurons, stack in layers!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F42BE0-DAE9-534B-A6DB-BC1F86B0B561}"/>
              </a:ext>
            </a:extLst>
          </p:cNvPr>
          <p:cNvSpPr/>
          <p:nvPr/>
        </p:nvSpPr>
        <p:spPr>
          <a:xfrm>
            <a:off x="1336136" y="2435083"/>
            <a:ext cx="637310" cy="1876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9CC79-7878-9141-8997-1EF2A7273F30}"/>
              </a:ext>
            </a:extLst>
          </p:cNvPr>
          <p:cNvSpPr/>
          <p:nvPr/>
        </p:nvSpPr>
        <p:spPr>
          <a:xfrm>
            <a:off x="1391556" y="2490502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D25ED7-A2DF-D54C-A0D6-684D4183E39F}"/>
              </a:ext>
            </a:extLst>
          </p:cNvPr>
          <p:cNvSpPr/>
          <p:nvPr/>
        </p:nvSpPr>
        <p:spPr>
          <a:xfrm>
            <a:off x="1391556" y="3124201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659C8C-101A-FE4A-BE89-F317646821AF}"/>
              </a:ext>
            </a:extLst>
          </p:cNvPr>
          <p:cNvSpPr/>
          <p:nvPr/>
        </p:nvSpPr>
        <p:spPr>
          <a:xfrm>
            <a:off x="1391555" y="3757900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A78D2D-DE9A-9B4A-B5E3-1A956F0BAFD5}"/>
              </a:ext>
            </a:extLst>
          </p:cNvPr>
          <p:cNvSpPr/>
          <p:nvPr/>
        </p:nvSpPr>
        <p:spPr>
          <a:xfrm>
            <a:off x="2534553" y="2216727"/>
            <a:ext cx="637310" cy="2424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47A21F-22F0-2648-AEE2-6FE3B99F5DA0}"/>
              </a:ext>
            </a:extLst>
          </p:cNvPr>
          <p:cNvSpPr/>
          <p:nvPr/>
        </p:nvSpPr>
        <p:spPr>
          <a:xfrm>
            <a:off x="2589971" y="2296538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6CF032-6E8F-324C-84C0-E6DE35CC446A}"/>
              </a:ext>
            </a:extLst>
          </p:cNvPr>
          <p:cNvSpPr/>
          <p:nvPr/>
        </p:nvSpPr>
        <p:spPr>
          <a:xfrm>
            <a:off x="2589971" y="287511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84DBFD-FD9A-BA4D-854F-23C5038A6471}"/>
              </a:ext>
            </a:extLst>
          </p:cNvPr>
          <p:cNvSpPr/>
          <p:nvPr/>
        </p:nvSpPr>
        <p:spPr>
          <a:xfrm>
            <a:off x="2589971" y="3451457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9AC95EB-B541-5347-9FD8-0D5769512DEF}"/>
              </a:ext>
            </a:extLst>
          </p:cNvPr>
          <p:cNvSpPr/>
          <p:nvPr/>
        </p:nvSpPr>
        <p:spPr>
          <a:xfrm>
            <a:off x="2589970" y="402780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4C9EE2-055E-3640-95A5-C9B94E85D10D}"/>
              </a:ext>
            </a:extLst>
          </p:cNvPr>
          <p:cNvSpPr/>
          <p:nvPr/>
        </p:nvSpPr>
        <p:spPr>
          <a:xfrm>
            <a:off x="3732970" y="2216727"/>
            <a:ext cx="637310" cy="2424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47915-9694-6C41-AEFD-A8C4575741CA}"/>
              </a:ext>
            </a:extLst>
          </p:cNvPr>
          <p:cNvSpPr/>
          <p:nvPr/>
        </p:nvSpPr>
        <p:spPr>
          <a:xfrm>
            <a:off x="3788388" y="2296538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AB09ACF-F2C4-7848-8E69-FF54C73D4E8A}"/>
              </a:ext>
            </a:extLst>
          </p:cNvPr>
          <p:cNvSpPr/>
          <p:nvPr/>
        </p:nvSpPr>
        <p:spPr>
          <a:xfrm>
            <a:off x="3788388" y="287511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6043CF-E22F-A742-8029-007321B2D915}"/>
              </a:ext>
            </a:extLst>
          </p:cNvPr>
          <p:cNvSpPr/>
          <p:nvPr/>
        </p:nvSpPr>
        <p:spPr>
          <a:xfrm>
            <a:off x="3788388" y="3451457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15FC7A5-9FEC-6E41-AE76-97B935555265}"/>
              </a:ext>
            </a:extLst>
          </p:cNvPr>
          <p:cNvSpPr/>
          <p:nvPr/>
        </p:nvSpPr>
        <p:spPr>
          <a:xfrm>
            <a:off x="3788387" y="402780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45DA69-04F0-C141-8BA9-59DB1A65A413}"/>
              </a:ext>
            </a:extLst>
          </p:cNvPr>
          <p:cNvSpPr/>
          <p:nvPr/>
        </p:nvSpPr>
        <p:spPr>
          <a:xfrm>
            <a:off x="5059547" y="2792845"/>
            <a:ext cx="637310" cy="830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34D9C4-EAF3-2D48-A5D0-49B0640B20D5}"/>
              </a:ext>
            </a:extLst>
          </p:cNvPr>
          <p:cNvSpPr/>
          <p:nvPr/>
        </p:nvSpPr>
        <p:spPr>
          <a:xfrm>
            <a:off x="5123620" y="2979020"/>
            <a:ext cx="526473" cy="498763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BB1ADA-8981-4045-B85E-9003AD222C3D}"/>
              </a:ext>
            </a:extLst>
          </p:cNvPr>
          <p:cNvSpPr txBox="1"/>
          <p:nvPr/>
        </p:nvSpPr>
        <p:spPr>
          <a:xfrm>
            <a:off x="1147543" y="4730307"/>
            <a:ext cx="118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 layer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86418E-DE29-0447-93D5-DCD0CA1C09D0}"/>
              </a:ext>
            </a:extLst>
          </p:cNvPr>
          <p:cNvSpPr txBox="1"/>
          <p:nvPr/>
        </p:nvSpPr>
        <p:spPr>
          <a:xfrm>
            <a:off x="2223857" y="4718855"/>
            <a:ext cx="1291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hidden layer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9FAF42-6F44-504E-9232-D9B05D9914E9}"/>
              </a:ext>
            </a:extLst>
          </p:cNvPr>
          <p:cNvSpPr txBox="1"/>
          <p:nvPr/>
        </p:nvSpPr>
        <p:spPr>
          <a:xfrm>
            <a:off x="3494102" y="4707403"/>
            <a:ext cx="1291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hidden layer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D692CA-7705-D946-8E80-A5F6FC797FD7}"/>
              </a:ext>
            </a:extLst>
          </p:cNvPr>
          <p:cNvSpPr txBox="1"/>
          <p:nvPr/>
        </p:nvSpPr>
        <p:spPr>
          <a:xfrm>
            <a:off x="4818555" y="4696813"/>
            <a:ext cx="136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 layer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B044D4-BBA5-6A41-A2F8-B19C86AC9462}"/>
              </a:ext>
            </a:extLst>
          </p:cNvPr>
          <p:cNvCxnSpPr>
            <a:stCxn id="40" idx="6"/>
            <a:endCxn id="44" idx="2"/>
          </p:cNvCxnSpPr>
          <p:nvPr/>
        </p:nvCxnSpPr>
        <p:spPr>
          <a:xfrm flipV="1">
            <a:off x="1918029" y="2545920"/>
            <a:ext cx="671942" cy="193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913324C-F284-3042-B1E1-8BCB95A96035}"/>
              </a:ext>
            </a:extLst>
          </p:cNvPr>
          <p:cNvCxnSpPr>
            <a:endCxn id="45" idx="2"/>
          </p:cNvCxnSpPr>
          <p:nvPr/>
        </p:nvCxnSpPr>
        <p:spPr>
          <a:xfrm>
            <a:off x="1918028" y="2739883"/>
            <a:ext cx="671943" cy="384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266C56-DD12-D248-9741-E01F8FF9B5F4}"/>
              </a:ext>
            </a:extLst>
          </p:cNvPr>
          <p:cNvCxnSpPr>
            <a:endCxn id="46" idx="2"/>
          </p:cNvCxnSpPr>
          <p:nvPr/>
        </p:nvCxnSpPr>
        <p:spPr>
          <a:xfrm>
            <a:off x="1918028" y="2739883"/>
            <a:ext cx="671943" cy="9609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0EF515-E097-954B-9FE6-3E5CA237CDD3}"/>
              </a:ext>
            </a:extLst>
          </p:cNvPr>
          <p:cNvCxnSpPr>
            <a:stCxn id="40" idx="6"/>
            <a:endCxn id="47" idx="2"/>
          </p:cNvCxnSpPr>
          <p:nvPr/>
        </p:nvCxnSpPr>
        <p:spPr>
          <a:xfrm>
            <a:off x="1918029" y="2739884"/>
            <a:ext cx="671941" cy="1537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873000A-8BA0-D44B-A2DB-4DBD3EF7A551}"/>
              </a:ext>
            </a:extLst>
          </p:cNvPr>
          <p:cNvCxnSpPr>
            <a:cxnSpLocks/>
            <a:stCxn id="41" idx="6"/>
            <a:endCxn id="44" idx="2"/>
          </p:cNvCxnSpPr>
          <p:nvPr/>
        </p:nvCxnSpPr>
        <p:spPr>
          <a:xfrm flipV="1">
            <a:off x="1918029" y="2545920"/>
            <a:ext cx="671942" cy="8276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1849C0-7BE9-0540-9133-43391BA3E70E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1918029" y="3124203"/>
            <a:ext cx="671941" cy="249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9A893C9-DC88-3945-85F9-406393793845}"/>
              </a:ext>
            </a:extLst>
          </p:cNvPr>
          <p:cNvCxnSpPr>
            <a:stCxn id="41" idx="6"/>
            <a:endCxn id="46" idx="2"/>
          </p:cNvCxnSpPr>
          <p:nvPr/>
        </p:nvCxnSpPr>
        <p:spPr>
          <a:xfrm>
            <a:off x="1918029" y="3373583"/>
            <a:ext cx="671942" cy="327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986D77B-6DA3-FA4E-9704-A5C682CEECB8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1918029" y="3373583"/>
            <a:ext cx="671941" cy="903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A958C-350C-304B-8441-45E6700002B1}"/>
              </a:ext>
            </a:extLst>
          </p:cNvPr>
          <p:cNvCxnSpPr>
            <a:stCxn id="42" idx="6"/>
            <a:endCxn id="44" idx="2"/>
          </p:cNvCxnSpPr>
          <p:nvPr/>
        </p:nvCxnSpPr>
        <p:spPr>
          <a:xfrm flipV="1">
            <a:off x="1918028" y="2545920"/>
            <a:ext cx="671943" cy="1461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A1BC6F-4F01-C84D-9500-F735F22C1014}"/>
              </a:ext>
            </a:extLst>
          </p:cNvPr>
          <p:cNvCxnSpPr>
            <a:stCxn id="42" idx="6"/>
            <a:endCxn id="45" idx="2"/>
          </p:cNvCxnSpPr>
          <p:nvPr/>
        </p:nvCxnSpPr>
        <p:spPr>
          <a:xfrm flipV="1">
            <a:off x="1918028" y="3124494"/>
            <a:ext cx="671943" cy="882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715D231-80DF-BA4B-9E7E-A89D18E47DE2}"/>
              </a:ext>
            </a:extLst>
          </p:cNvPr>
          <p:cNvCxnSpPr>
            <a:stCxn id="42" idx="6"/>
            <a:endCxn id="46" idx="2"/>
          </p:cNvCxnSpPr>
          <p:nvPr/>
        </p:nvCxnSpPr>
        <p:spPr>
          <a:xfrm flipV="1">
            <a:off x="1918028" y="3700839"/>
            <a:ext cx="671943" cy="306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599387-61D7-6943-BFD3-13425690E2E5}"/>
              </a:ext>
            </a:extLst>
          </p:cNvPr>
          <p:cNvCxnSpPr>
            <a:endCxn id="47" idx="2"/>
          </p:cNvCxnSpPr>
          <p:nvPr/>
        </p:nvCxnSpPr>
        <p:spPr>
          <a:xfrm>
            <a:off x="1918028" y="4027802"/>
            <a:ext cx="671942" cy="2493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88BEA06-D048-5F42-A786-E24A5DD81E7E}"/>
              </a:ext>
            </a:extLst>
          </p:cNvPr>
          <p:cNvCxnSpPr>
            <a:cxnSpLocks/>
            <a:stCxn id="44" idx="6"/>
            <a:endCxn id="49" idx="2"/>
          </p:cNvCxnSpPr>
          <p:nvPr/>
        </p:nvCxnSpPr>
        <p:spPr>
          <a:xfrm>
            <a:off x="3116444" y="2545920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DB8EAF6-786A-7544-ACE4-35716234C3A9}"/>
              </a:ext>
            </a:extLst>
          </p:cNvPr>
          <p:cNvCxnSpPr>
            <a:endCxn id="50" idx="2"/>
          </p:cNvCxnSpPr>
          <p:nvPr/>
        </p:nvCxnSpPr>
        <p:spPr>
          <a:xfrm>
            <a:off x="3116443" y="2545919"/>
            <a:ext cx="671945" cy="578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A0052F-91D3-5F41-902F-B3E0BC414FE9}"/>
              </a:ext>
            </a:extLst>
          </p:cNvPr>
          <p:cNvCxnSpPr>
            <a:endCxn id="51" idx="2"/>
          </p:cNvCxnSpPr>
          <p:nvPr/>
        </p:nvCxnSpPr>
        <p:spPr>
          <a:xfrm>
            <a:off x="3125105" y="2575565"/>
            <a:ext cx="663283" cy="1125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1373001-B3BE-3348-9C59-B3776A6F3828}"/>
              </a:ext>
            </a:extLst>
          </p:cNvPr>
          <p:cNvCxnSpPr>
            <a:stCxn id="44" idx="6"/>
            <a:endCxn id="52" idx="2"/>
          </p:cNvCxnSpPr>
          <p:nvPr/>
        </p:nvCxnSpPr>
        <p:spPr>
          <a:xfrm>
            <a:off x="3116444" y="2545920"/>
            <a:ext cx="671943" cy="173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254090-559C-314E-8EE1-A2032A820B69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>
          <a:xfrm>
            <a:off x="3116444" y="3124494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15BC31-0B8F-9C4C-ABC1-9E9DDF78E4AD}"/>
              </a:ext>
            </a:extLst>
          </p:cNvPr>
          <p:cNvCxnSpPr>
            <a:endCxn id="49" idx="2"/>
          </p:cNvCxnSpPr>
          <p:nvPr/>
        </p:nvCxnSpPr>
        <p:spPr>
          <a:xfrm flipV="1">
            <a:off x="3125105" y="2545920"/>
            <a:ext cx="663283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B3DECE-75A3-5944-A4C1-C4E8686914EE}"/>
              </a:ext>
            </a:extLst>
          </p:cNvPr>
          <p:cNvCxnSpPr>
            <a:cxnSpLocks/>
            <a:stCxn id="45" idx="6"/>
            <a:endCxn id="51" idx="2"/>
          </p:cNvCxnSpPr>
          <p:nvPr/>
        </p:nvCxnSpPr>
        <p:spPr>
          <a:xfrm>
            <a:off x="3116444" y="3124494"/>
            <a:ext cx="671944" cy="576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F68B6B0-4626-8242-A0DA-3601D977C356}"/>
              </a:ext>
            </a:extLst>
          </p:cNvPr>
          <p:cNvCxnSpPr>
            <a:cxnSpLocks/>
            <a:stCxn id="45" idx="6"/>
            <a:endCxn id="52" idx="2"/>
          </p:cNvCxnSpPr>
          <p:nvPr/>
        </p:nvCxnSpPr>
        <p:spPr>
          <a:xfrm>
            <a:off x="3116444" y="3124494"/>
            <a:ext cx="671943" cy="115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F9286C-9E7A-D141-BC59-46561889BB4D}"/>
              </a:ext>
            </a:extLst>
          </p:cNvPr>
          <p:cNvCxnSpPr>
            <a:cxnSpLocks/>
            <a:stCxn id="46" idx="6"/>
            <a:endCxn id="49" idx="2"/>
          </p:cNvCxnSpPr>
          <p:nvPr/>
        </p:nvCxnSpPr>
        <p:spPr>
          <a:xfrm flipV="1">
            <a:off x="3116444" y="2545920"/>
            <a:ext cx="671944" cy="1154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B1F02D-02DC-0F49-8FF9-EDD916CFD9CD}"/>
              </a:ext>
            </a:extLst>
          </p:cNvPr>
          <p:cNvCxnSpPr>
            <a:endCxn id="50" idx="2"/>
          </p:cNvCxnSpPr>
          <p:nvPr/>
        </p:nvCxnSpPr>
        <p:spPr>
          <a:xfrm flipV="1">
            <a:off x="3125105" y="3124494"/>
            <a:ext cx="663283" cy="575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EED595-D64A-AE49-A47B-08361CA16FDD}"/>
              </a:ext>
            </a:extLst>
          </p:cNvPr>
          <p:cNvCxnSpPr>
            <a:endCxn id="51" idx="2"/>
          </p:cNvCxnSpPr>
          <p:nvPr/>
        </p:nvCxnSpPr>
        <p:spPr>
          <a:xfrm>
            <a:off x="3125105" y="3699725"/>
            <a:ext cx="663283" cy="1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3B770B-201D-9642-B551-EB4998956886}"/>
              </a:ext>
            </a:extLst>
          </p:cNvPr>
          <p:cNvCxnSpPr>
            <a:endCxn id="52" idx="2"/>
          </p:cNvCxnSpPr>
          <p:nvPr/>
        </p:nvCxnSpPr>
        <p:spPr>
          <a:xfrm>
            <a:off x="3125105" y="3699725"/>
            <a:ext cx="663282" cy="577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B1AA0E-1C76-8A4F-98D7-C71D81F2D393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3116443" y="2545920"/>
            <a:ext cx="671945" cy="173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D176E13-2389-1F4F-B40C-E31B16B4B876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flipV="1">
            <a:off x="3116443" y="3124494"/>
            <a:ext cx="671945" cy="115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8EEF08-16CB-364F-83A5-9FC3396039D7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3116443" y="3700839"/>
            <a:ext cx="671945" cy="576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8243EE8-A74A-5846-B9A7-490399076A0D}"/>
              </a:ext>
            </a:extLst>
          </p:cNvPr>
          <p:cNvCxnSpPr>
            <a:stCxn id="47" idx="6"/>
            <a:endCxn id="52" idx="2"/>
          </p:cNvCxnSpPr>
          <p:nvPr/>
        </p:nvCxnSpPr>
        <p:spPr>
          <a:xfrm>
            <a:off x="3116443" y="4277184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FA7972-97C6-854F-B262-0A773D02CF72}"/>
              </a:ext>
            </a:extLst>
          </p:cNvPr>
          <p:cNvCxnSpPr>
            <a:stCxn id="49" idx="6"/>
            <a:endCxn id="54" idx="2"/>
          </p:cNvCxnSpPr>
          <p:nvPr/>
        </p:nvCxnSpPr>
        <p:spPr>
          <a:xfrm>
            <a:off x="4314861" y="2545920"/>
            <a:ext cx="808759" cy="682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58A81C-4DA3-6C42-A29C-7BE26EA98E97}"/>
              </a:ext>
            </a:extLst>
          </p:cNvPr>
          <p:cNvCxnSpPr>
            <a:stCxn id="50" idx="6"/>
            <a:endCxn id="54" idx="2"/>
          </p:cNvCxnSpPr>
          <p:nvPr/>
        </p:nvCxnSpPr>
        <p:spPr>
          <a:xfrm>
            <a:off x="4314861" y="3124494"/>
            <a:ext cx="808759" cy="103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6F9BAB7-1522-0F49-9B19-67A6FE78E28C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 flipV="1">
            <a:off x="4314861" y="3228402"/>
            <a:ext cx="808759" cy="47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1F1DE40-EF42-A642-9B12-26F7A5EC9328}"/>
              </a:ext>
            </a:extLst>
          </p:cNvPr>
          <p:cNvCxnSpPr>
            <a:stCxn id="52" idx="6"/>
            <a:endCxn id="54" idx="2"/>
          </p:cNvCxnSpPr>
          <p:nvPr/>
        </p:nvCxnSpPr>
        <p:spPr>
          <a:xfrm flipV="1">
            <a:off x="4314860" y="3228402"/>
            <a:ext cx="808760" cy="1048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Multi Layer Perceptron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0D2765F-F8FB-C445-B08E-BB2A4E871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7005" y="1589141"/>
            <a:ext cx="5600791" cy="4192144"/>
          </a:xfrm>
        </p:spPr>
        <p:txBody>
          <a:bodyPr/>
          <a:lstStyle/>
          <a:p>
            <a:pPr marL="285750" indent="-285750"/>
            <a:r>
              <a:rPr lang="en-US" sz="2800" dirty="0"/>
              <a:t>A neural network consisting of </a:t>
            </a:r>
            <a:r>
              <a:rPr lang="en-US" sz="2800" b="1" dirty="0">
                <a:solidFill>
                  <a:schemeClr val="accent2"/>
                </a:solidFill>
              </a:rPr>
              <a:t>input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hidden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accent3"/>
                </a:solidFill>
              </a:rPr>
              <a:t>output</a:t>
            </a:r>
            <a:r>
              <a:rPr lang="en-US" sz="2800" dirty="0"/>
              <a:t> layers.</a:t>
            </a:r>
          </a:p>
          <a:p>
            <a:pPr marL="285750" indent="-285750"/>
            <a:r>
              <a:rPr lang="en-US" sz="2800" dirty="0"/>
              <a:t>Each layer is connected to the next layer.</a:t>
            </a:r>
          </a:p>
          <a:p>
            <a:pPr marL="285750" indent="-285750"/>
            <a:r>
              <a:rPr lang="en-US" sz="2800" dirty="0"/>
              <a:t>Except for the input units, each neuron has an </a:t>
            </a:r>
            <a:r>
              <a:rPr lang="en-US" sz="2800" b="1" dirty="0"/>
              <a:t>activation function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F42BE0-DAE9-534B-A6DB-BC1F86B0B561}"/>
              </a:ext>
            </a:extLst>
          </p:cNvPr>
          <p:cNvSpPr/>
          <p:nvPr/>
        </p:nvSpPr>
        <p:spPr>
          <a:xfrm>
            <a:off x="1336136" y="2435083"/>
            <a:ext cx="637310" cy="1876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9CC79-7878-9141-8997-1EF2A7273F30}"/>
              </a:ext>
            </a:extLst>
          </p:cNvPr>
          <p:cNvSpPr/>
          <p:nvPr/>
        </p:nvSpPr>
        <p:spPr>
          <a:xfrm>
            <a:off x="1391556" y="2490502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D25ED7-A2DF-D54C-A0D6-684D4183E39F}"/>
              </a:ext>
            </a:extLst>
          </p:cNvPr>
          <p:cNvSpPr/>
          <p:nvPr/>
        </p:nvSpPr>
        <p:spPr>
          <a:xfrm>
            <a:off x="1391556" y="3124201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659C8C-101A-FE4A-BE89-F317646821AF}"/>
              </a:ext>
            </a:extLst>
          </p:cNvPr>
          <p:cNvSpPr/>
          <p:nvPr/>
        </p:nvSpPr>
        <p:spPr>
          <a:xfrm>
            <a:off x="1391555" y="3757900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A78D2D-DE9A-9B4A-B5E3-1A956F0BAFD5}"/>
              </a:ext>
            </a:extLst>
          </p:cNvPr>
          <p:cNvSpPr/>
          <p:nvPr/>
        </p:nvSpPr>
        <p:spPr>
          <a:xfrm>
            <a:off x="2534553" y="2216727"/>
            <a:ext cx="637310" cy="2424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47A21F-22F0-2648-AEE2-6FE3B99F5DA0}"/>
              </a:ext>
            </a:extLst>
          </p:cNvPr>
          <p:cNvSpPr/>
          <p:nvPr/>
        </p:nvSpPr>
        <p:spPr>
          <a:xfrm>
            <a:off x="2589971" y="2296538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6CF032-6E8F-324C-84C0-E6DE35CC446A}"/>
              </a:ext>
            </a:extLst>
          </p:cNvPr>
          <p:cNvSpPr/>
          <p:nvPr/>
        </p:nvSpPr>
        <p:spPr>
          <a:xfrm>
            <a:off x="2589971" y="287511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84DBFD-FD9A-BA4D-854F-23C5038A6471}"/>
              </a:ext>
            </a:extLst>
          </p:cNvPr>
          <p:cNvSpPr/>
          <p:nvPr/>
        </p:nvSpPr>
        <p:spPr>
          <a:xfrm>
            <a:off x="2589971" y="3451457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9AC95EB-B541-5347-9FD8-0D5769512DEF}"/>
              </a:ext>
            </a:extLst>
          </p:cNvPr>
          <p:cNvSpPr/>
          <p:nvPr/>
        </p:nvSpPr>
        <p:spPr>
          <a:xfrm>
            <a:off x="2589970" y="402780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4C9EE2-055E-3640-95A5-C9B94E85D10D}"/>
              </a:ext>
            </a:extLst>
          </p:cNvPr>
          <p:cNvSpPr/>
          <p:nvPr/>
        </p:nvSpPr>
        <p:spPr>
          <a:xfrm>
            <a:off x="3732970" y="2216727"/>
            <a:ext cx="637310" cy="2424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47915-9694-6C41-AEFD-A8C4575741CA}"/>
              </a:ext>
            </a:extLst>
          </p:cNvPr>
          <p:cNvSpPr/>
          <p:nvPr/>
        </p:nvSpPr>
        <p:spPr>
          <a:xfrm>
            <a:off x="3788388" y="2296538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AB09ACF-F2C4-7848-8E69-FF54C73D4E8A}"/>
              </a:ext>
            </a:extLst>
          </p:cNvPr>
          <p:cNvSpPr/>
          <p:nvPr/>
        </p:nvSpPr>
        <p:spPr>
          <a:xfrm>
            <a:off x="3788388" y="287511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6043CF-E22F-A742-8029-007321B2D915}"/>
              </a:ext>
            </a:extLst>
          </p:cNvPr>
          <p:cNvSpPr/>
          <p:nvPr/>
        </p:nvSpPr>
        <p:spPr>
          <a:xfrm>
            <a:off x="3788388" y="3451457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15FC7A5-9FEC-6E41-AE76-97B935555265}"/>
              </a:ext>
            </a:extLst>
          </p:cNvPr>
          <p:cNvSpPr/>
          <p:nvPr/>
        </p:nvSpPr>
        <p:spPr>
          <a:xfrm>
            <a:off x="3788387" y="402780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45DA69-04F0-C141-8BA9-59DB1A65A413}"/>
              </a:ext>
            </a:extLst>
          </p:cNvPr>
          <p:cNvSpPr/>
          <p:nvPr/>
        </p:nvSpPr>
        <p:spPr>
          <a:xfrm>
            <a:off x="5059547" y="2792845"/>
            <a:ext cx="637310" cy="830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34D9C4-EAF3-2D48-A5D0-49B0640B20D5}"/>
              </a:ext>
            </a:extLst>
          </p:cNvPr>
          <p:cNvSpPr/>
          <p:nvPr/>
        </p:nvSpPr>
        <p:spPr>
          <a:xfrm>
            <a:off x="5123620" y="2979020"/>
            <a:ext cx="526473" cy="498763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BB1ADA-8981-4045-B85E-9003AD222C3D}"/>
              </a:ext>
            </a:extLst>
          </p:cNvPr>
          <p:cNvSpPr txBox="1"/>
          <p:nvPr/>
        </p:nvSpPr>
        <p:spPr>
          <a:xfrm>
            <a:off x="1147543" y="4730307"/>
            <a:ext cx="118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 layer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86418E-DE29-0447-93D5-DCD0CA1C09D0}"/>
              </a:ext>
            </a:extLst>
          </p:cNvPr>
          <p:cNvSpPr txBox="1"/>
          <p:nvPr/>
        </p:nvSpPr>
        <p:spPr>
          <a:xfrm>
            <a:off x="2223857" y="4718855"/>
            <a:ext cx="1291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hidden layer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9FAF42-6F44-504E-9232-D9B05D9914E9}"/>
              </a:ext>
            </a:extLst>
          </p:cNvPr>
          <p:cNvSpPr txBox="1"/>
          <p:nvPr/>
        </p:nvSpPr>
        <p:spPr>
          <a:xfrm>
            <a:off x="3494102" y="4707403"/>
            <a:ext cx="1291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hidden layer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D692CA-7705-D946-8E80-A5F6FC797FD7}"/>
              </a:ext>
            </a:extLst>
          </p:cNvPr>
          <p:cNvSpPr txBox="1"/>
          <p:nvPr/>
        </p:nvSpPr>
        <p:spPr>
          <a:xfrm>
            <a:off x="4818555" y="4696813"/>
            <a:ext cx="136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 layer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B044D4-BBA5-6A41-A2F8-B19C86AC9462}"/>
              </a:ext>
            </a:extLst>
          </p:cNvPr>
          <p:cNvCxnSpPr>
            <a:stCxn id="40" idx="6"/>
            <a:endCxn id="44" idx="2"/>
          </p:cNvCxnSpPr>
          <p:nvPr/>
        </p:nvCxnSpPr>
        <p:spPr>
          <a:xfrm flipV="1">
            <a:off x="1918029" y="2545920"/>
            <a:ext cx="671942" cy="193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913324C-F284-3042-B1E1-8BCB95A96035}"/>
              </a:ext>
            </a:extLst>
          </p:cNvPr>
          <p:cNvCxnSpPr>
            <a:endCxn id="45" idx="2"/>
          </p:cNvCxnSpPr>
          <p:nvPr/>
        </p:nvCxnSpPr>
        <p:spPr>
          <a:xfrm>
            <a:off x="1918028" y="2739883"/>
            <a:ext cx="671943" cy="384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266C56-DD12-D248-9741-E01F8FF9B5F4}"/>
              </a:ext>
            </a:extLst>
          </p:cNvPr>
          <p:cNvCxnSpPr>
            <a:endCxn id="46" idx="2"/>
          </p:cNvCxnSpPr>
          <p:nvPr/>
        </p:nvCxnSpPr>
        <p:spPr>
          <a:xfrm>
            <a:off x="1918028" y="2739883"/>
            <a:ext cx="671943" cy="9609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0EF515-E097-954B-9FE6-3E5CA237CDD3}"/>
              </a:ext>
            </a:extLst>
          </p:cNvPr>
          <p:cNvCxnSpPr>
            <a:stCxn id="40" idx="6"/>
            <a:endCxn id="47" idx="2"/>
          </p:cNvCxnSpPr>
          <p:nvPr/>
        </p:nvCxnSpPr>
        <p:spPr>
          <a:xfrm>
            <a:off x="1918029" y="2739884"/>
            <a:ext cx="671941" cy="1537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873000A-8BA0-D44B-A2DB-4DBD3EF7A551}"/>
              </a:ext>
            </a:extLst>
          </p:cNvPr>
          <p:cNvCxnSpPr>
            <a:cxnSpLocks/>
            <a:stCxn id="41" idx="6"/>
            <a:endCxn id="44" idx="2"/>
          </p:cNvCxnSpPr>
          <p:nvPr/>
        </p:nvCxnSpPr>
        <p:spPr>
          <a:xfrm flipV="1">
            <a:off x="1918029" y="2545920"/>
            <a:ext cx="671942" cy="8276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1849C0-7BE9-0540-9133-43391BA3E70E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1918029" y="3124203"/>
            <a:ext cx="671941" cy="249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9A893C9-DC88-3945-85F9-406393793845}"/>
              </a:ext>
            </a:extLst>
          </p:cNvPr>
          <p:cNvCxnSpPr>
            <a:stCxn id="41" idx="6"/>
            <a:endCxn id="46" idx="2"/>
          </p:cNvCxnSpPr>
          <p:nvPr/>
        </p:nvCxnSpPr>
        <p:spPr>
          <a:xfrm>
            <a:off x="1918029" y="3373583"/>
            <a:ext cx="671942" cy="327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986D77B-6DA3-FA4E-9704-A5C682CEECB8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1918029" y="3373583"/>
            <a:ext cx="671941" cy="903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A958C-350C-304B-8441-45E6700002B1}"/>
              </a:ext>
            </a:extLst>
          </p:cNvPr>
          <p:cNvCxnSpPr>
            <a:stCxn id="42" idx="6"/>
            <a:endCxn id="44" idx="2"/>
          </p:cNvCxnSpPr>
          <p:nvPr/>
        </p:nvCxnSpPr>
        <p:spPr>
          <a:xfrm flipV="1">
            <a:off x="1918028" y="2545920"/>
            <a:ext cx="671943" cy="1461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A1BC6F-4F01-C84D-9500-F735F22C1014}"/>
              </a:ext>
            </a:extLst>
          </p:cNvPr>
          <p:cNvCxnSpPr>
            <a:stCxn id="42" idx="6"/>
            <a:endCxn id="45" idx="2"/>
          </p:cNvCxnSpPr>
          <p:nvPr/>
        </p:nvCxnSpPr>
        <p:spPr>
          <a:xfrm flipV="1">
            <a:off x="1918028" y="3124494"/>
            <a:ext cx="671943" cy="882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715D231-80DF-BA4B-9E7E-A89D18E47DE2}"/>
              </a:ext>
            </a:extLst>
          </p:cNvPr>
          <p:cNvCxnSpPr>
            <a:stCxn id="42" idx="6"/>
            <a:endCxn id="46" idx="2"/>
          </p:cNvCxnSpPr>
          <p:nvPr/>
        </p:nvCxnSpPr>
        <p:spPr>
          <a:xfrm flipV="1">
            <a:off x="1918028" y="3700839"/>
            <a:ext cx="671943" cy="306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599387-61D7-6943-BFD3-13425690E2E5}"/>
              </a:ext>
            </a:extLst>
          </p:cNvPr>
          <p:cNvCxnSpPr>
            <a:endCxn id="47" idx="2"/>
          </p:cNvCxnSpPr>
          <p:nvPr/>
        </p:nvCxnSpPr>
        <p:spPr>
          <a:xfrm>
            <a:off x="1918028" y="4027802"/>
            <a:ext cx="671942" cy="2493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88BEA06-D048-5F42-A786-E24A5DD81E7E}"/>
              </a:ext>
            </a:extLst>
          </p:cNvPr>
          <p:cNvCxnSpPr>
            <a:cxnSpLocks/>
            <a:stCxn id="44" idx="6"/>
            <a:endCxn id="49" idx="2"/>
          </p:cNvCxnSpPr>
          <p:nvPr/>
        </p:nvCxnSpPr>
        <p:spPr>
          <a:xfrm>
            <a:off x="3116444" y="2545920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DB8EAF6-786A-7544-ACE4-35716234C3A9}"/>
              </a:ext>
            </a:extLst>
          </p:cNvPr>
          <p:cNvCxnSpPr>
            <a:endCxn id="50" idx="2"/>
          </p:cNvCxnSpPr>
          <p:nvPr/>
        </p:nvCxnSpPr>
        <p:spPr>
          <a:xfrm>
            <a:off x="3116443" y="2545919"/>
            <a:ext cx="671945" cy="578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A0052F-91D3-5F41-902F-B3E0BC414FE9}"/>
              </a:ext>
            </a:extLst>
          </p:cNvPr>
          <p:cNvCxnSpPr>
            <a:endCxn id="51" idx="2"/>
          </p:cNvCxnSpPr>
          <p:nvPr/>
        </p:nvCxnSpPr>
        <p:spPr>
          <a:xfrm>
            <a:off x="3125105" y="2575565"/>
            <a:ext cx="663283" cy="1125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1373001-B3BE-3348-9C59-B3776A6F3828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>
            <a:off x="3116444" y="2545920"/>
            <a:ext cx="671943" cy="173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254090-559C-314E-8EE1-A2032A820B69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>
          <a:xfrm>
            <a:off x="3116444" y="3124494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15BC31-0B8F-9C4C-ABC1-9E9DDF78E4AD}"/>
              </a:ext>
            </a:extLst>
          </p:cNvPr>
          <p:cNvCxnSpPr>
            <a:endCxn id="49" idx="2"/>
          </p:cNvCxnSpPr>
          <p:nvPr/>
        </p:nvCxnSpPr>
        <p:spPr>
          <a:xfrm flipV="1">
            <a:off x="3125105" y="2545920"/>
            <a:ext cx="663283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B3DECE-75A3-5944-A4C1-C4E8686914EE}"/>
              </a:ext>
            </a:extLst>
          </p:cNvPr>
          <p:cNvCxnSpPr>
            <a:cxnSpLocks/>
            <a:stCxn id="45" idx="6"/>
            <a:endCxn id="51" idx="2"/>
          </p:cNvCxnSpPr>
          <p:nvPr/>
        </p:nvCxnSpPr>
        <p:spPr>
          <a:xfrm>
            <a:off x="3116444" y="3124494"/>
            <a:ext cx="671944" cy="576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F68B6B0-4626-8242-A0DA-3601D977C356}"/>
              </a:ext>
            </a:extLst>
          </p:cNvPr>
          <p:cNvCxnSpPr>
            <a:cxnSpLocks/>
            <a:stCxn id="45" idx="6"/>
            <a:endCxn id="52" idx="2"/>
          </p:cNvCxnSpPr>
          <p:nvPr/>
        </p:nvCxnSpPr>
        <p:spPr>
          <a:xfrm>
            <a:off x="3116444" y="3124494"/>
            <a:ext cx="671943" cy="115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F9286C-9E7A-D141-BC59-46561889BB4D}"/>
              </a:ext>
            </a:extLst>
          </p:cNvPr>
          <p:cNvCxnSpPr>
            <a:cxnSpLocks/>
            <a:stCxn id="46" idx="6"/>
            <a:endCxn id="49" idx="2"/>
          </p:cNvCxnSpPr>
          <p:nvPr/>
        </p:nvCxnSpPr>
        <p:spPr>
          <a:xfrm flipV="1">
            <a:off x="3116444" y="2545920"/>
            <a:ext cx="671944" cy="1154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B1F02D-02DC-0F49-8FF9-EDD916CFD9CD}"/>
              </a:ext>
            </a:extLst>
          </p:cNvPr>
          <p:cNvCxnSpPr>
            <a:endCxn id="50" idx="2"/>
          </p:cNvCxnSpPr>
          <p:nvPr/>
        </p:nvCxnSpPr>
        <p:spPr>
          <a:xfrm flipV="1">
            <a:off x="3125105" y="3124494"/>
            <a:ext cx="663283" cy="575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EED595-D64A-AE49-A47B-08361CA16FDD}"/>
              </a:ext>
            </a:extLst>
          </p:cNvPr>
          <p:cNvCxnSpPr>
            <a:endCxn id="51" idx="2"/>
          </p:cNvCxnSpPr>
          <p:nvPr/>
        </p:nvCxnSpPr>
        <p:spPr>
          <a:xfrm>
            <a:off x="3125105" y="3699725"/>
            <a:ext cx="663283" cy="1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3B770B-201D-9642-B551-EB4998956886}"/>
              </a:ext>
            </a:extLst>
          </p:cNvPr>
          <p:cNvCxnSpPr>
            <a:endCxn id="52" idx="2"/>
          </p:cNvCxnSpPr>
          <p:nvPr/>
        </p:nvCxnSpPr>
        <p:spPr>
          <a:xfrm>
            <a:off x="3125105" y="3699725"/>
            <a:ext cx="663282" cy="577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B1AA0E-1C76-8A4F-98D7-C71D81F2D393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3116443" y="2545920"/>
            <a:ext cx="671945" cy="173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D176E13-2389-1F4F-B40C-E31B16B4B876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flipV="1">
            <a:off x="3116443" y="3124494"/>
            <a:ext cx="671945" cy="115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8EEF08-16CB-364F-83A5-9FC3396039D7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3116443" y="3700839"/>
            <a:ext cx="671945" cy="576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8243EE8-A74A-5846-B9A7-490399076A0D}"/>
              </a:ext>
            </a:extLst>
          </p:cNvPr>
          <p:cNvCxnSpPr>
            <a:stCxn id="47" idx="6"/>
            <a:endCxn id="52" idx="2"/>
          </p:cNvCxnSpPr>
          <p:nvPr/>
        </p:nvCxnSpPr>
        <p:spPr>
          <a:xfrm>
            <a:off x="3116443" y="4277184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FA7972-97C6-854F-B262-0A773D02CF72}"/>
              </a:ext>
            </a:extLst>
          </p:cNvPr>
          <p:cNvCxnSpPr>
            <a:stCxn id="49" idx="6"/>
            <a:endCxn id="54" idx="2"/>
          </p:cNvCxnSpPr>
          <p:nvPr/>
        </p:nvCxnSpPr>
        <p:spPr>
          <a:xfrm>
            <a:off x="4314861" y="2545920"/>
            <a:ext cx="808759" cy="682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58A81C-4DA3-6C42-A29C-7BE26EA98E97}"/>
              </a:ext>
            </a:extLst>
          </p:cNvPr>
          <p:cNvCxnSpPr>
            <a:stCxn id="50" idx="6"/>
            <a:endCxn id="54" idx="2"/>
          </p:cNvCxnSpPr>
          <p:nvPr/>
        </p:nvCxnSpPr>
        <p:spPr>
          <a:xfrm>
            <a:off x="4314861" y="3124494"/>
            <a:ext cx="808759" cy="103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6F9BAB7-1522-0F49-9B19-67A6FE78E28C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 flipV="1">
            <a:off x="4314861" y="3228402"/>
            <a:ext cx="808759" cy="47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1F1DE40-EF42-A642-9B12-26F7A5EC9328}"/>
              </a:ext>
            </a:extLst>
          </p:cNvPr>
          <p:cNvCxnSpPr>
            <a:stCxn id="52" idx="6"/>
            <a:endCxn id="54" idx="2"/>
          </p:cNvCxnSpPr>
          <p:nvPr/>
        </p:nvCxnSpPr>
        <p:spPr>
          <a:xfrm flipV="1">
            <a:off x="4314860" y="3228402"/>
            <a:ext cx="808760" cy="1048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E779AC-394C-4041-9D80-A68B3B2B65A5}"/>
              </a:ext>
            </a:extLst>
          </p:cNvPr>
          <p:cNvCxnSpPr>
            <a:cxnSpLocks/>
          </p:cNvCxnSpPr>
          <p:nvPr/>
        </p:nvCxnSpPr>
        <p:spPr>
          <a:xfrm>
            <a:off x="2946332" y="2316198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A4FE237-7047-B045-8294-DAD05DAD224E}"/>
              </a:ext>
            </a:extLst>
          </p:cNvPr>
          <p:cNvCxnSpPr>
            <a:cxnSpLocks/>
          </p:cNvCxnSpPr>
          <p:nvPr/>
        </p:nvCxnSpPr>
        <p:spPr>
          <a:xfrm>
            <a:off x="2949443" y="2893658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ED91453-BA82-314E-87A4-698C2537E457}"/>
              </a:ext>
            </a:extLst>
          </p:cNvPr>
          <p:cNvCxnSpPr>
            <a:cxnSpLocks/>
          </p:cNvCxnSpPr>
          <p:nvPr/>
        </p:nvCxnSpPr>
        <p:spPr>
          <a:xfrm>
            <a:off x="2946332" y="3474153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E76685D-604C-0645-BC85-5F1B5C3DF7F1}"/>
              </a:ext>
            </a:extLst>
          </p:cNvPr>
          <p:cNvCxnSpPr>
            <a:cxnSpLocks/>
          </p:cNvCxnSpPr>
          <p:nvPr/>
        </p:nvCxnSpPr>
        <p:spPr>
          <a:xfrm>
            <a:off x="2920815" y="4075126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EDF0927-AA2F-054E-81DE-CE219F8698BF}"/>
              </a:ext>
            </a:extLst>
          </p:cNvPr>
          <p:cNvCxnSpPr>
            <a:cxnSpLocks/>
          </p:cNvCxnSpPr>
          <p:nvPr/>
        </p:nvCxnSpPr>
        <p:spPr>
          <a:xfrm>
            <a:off x="4139638" y="2327183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4B60258-99EF-324B-A4E8-E8A2CE770BC9}"/>
              </a:ext>
            </a:extLst>
          </p:cNvPr>
          <p:cNvCxnSpPr>
            <a:cxnSpLocks/>
          </p:cNvCxnSpPr>
          <p:nvPr/>
        </p:nvCxnSpPr>
        <p:spPr>
          <a:xfrm>
            <a:off x="4139638" y="2893773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38A6A6B-6C39-D449-B8EE-3E38FC025622}"/>
              </a:ext>
            </a:extLst>
          </p:cNvPr>
          <p:cNvCxnSpPr>
            <a:cxnSpLocks/>
          </p:cNvCxnSpPr>
          <p:nvPr/>
        </p:nvCxnSpPr>
        <p:spPr>
          <a:xfrm>
            <a:off x="4128563" y="3464620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2032E4F-0D42-4F49-8EE6-A5B19AF693A6}"/>
              </a:ext>
            </a:extLst>
          </p:cNvPr>
          <p:cNvCxnSpPr>
            <a:cxnSpLocks/>
          </p:cNvCxnSpPr>
          <p:nvPr/>
        </p:nvCxnSpPr>
        <p:spPr>
          <a:xfrm>
            <a:off x="4128563" y="4047462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CDDE6F-4E71-EC4F-8E40-2FD419CA766D}"/>
              </a:ext>
            </a:extLst>
          </p:cNvPr>
          <p:cNvCxnSpPr>
            <a:cxnSpLocks/>
          </p:cNvCxnSpPr>
          <p:nvPr/>
        </p:nvCxnSpPr>
        <p:spPr>
          <a:xfrm>
            <a:off x="5502628" y="2989045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78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Why Neural Networks?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the last 5-10 years, neural networks achieved </a:t>
            </a:r>
            <a:r>
              <a:rPr lang="en-US" sz="2800" b="1" dirty="0"/>
              <a:t>state-of-the art results</a:t>
            </a:r>
            <a:r>
              <a:rPr lang="en-US" sz="2800" dirty="0"/>
              <a:t> in many different machine learning areas.</a:t>
            </a:r>
          </a:p>
          <a:p>
            <a:r>
              <a:rPr lang="en-US" sz="2800" dirty="0"/>
              <a:t>Neural networks can automatically </a:t>
            </a:r>
            <a:r>
              <a:rPr lang="en-US" sz="2800" b="1" dirty="0"/>
              <a:t>extract useful features </a:t>
            </a:r>
            <a:r>
              <a:rPr lang="en-US" sz="2800" dirty="0"/>
              <a:t>from input data. Traditionally feature engineering has been the most laborious and unprincipled part of building ML models</a:t>
            </a:r>
          </a:p>
          <a:p>
            <a:r>
              <a:rPr lang="en-US" sz="2800" dirty="0"/>
              <a:t>When using neural networks, we should be careful about </a:t>
            </a:r>
            <a:r>
              <a:rPr lang="en-US" sz="2800" b="1" dirty="0"/>
              <a:t>model complexity</a:t>
            </a:r>
            <a:r>
              <a:rPr lang="en-US" sz="2800" dirty="0"/>
              <a:t> and make sure we have enough amount of data for training.</a:t>
            </a:r>
          </a:p>
        </p:txBody>
      </p:sp>
    </p:spTree>
    <p:extLst>
      <p:ext uri="{BB962C8B-B14F-4D97-AF65-F5344CB8AC3E}">
        <p14:creationId xmlns:p14="http://schemas.microsoft.com/office/powerpoint/2010/main" val="4158605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Activation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sz="2400" dirty="0"/>
              <a:t>Derivatives of these functions are also important when we use gradient descent.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838BD-6A1A-2748-884F-2395B05EA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328274"/>
              </p:ext>
            </p:extLst>
          </p:nvPr>
        </p:nvGraphicFramePr>
        <p:xfrm>
          <a:off x="694207" y="1377159"/>
          <a:ext cx="10800410" cy="405882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75319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2424889">
                  <a:extLst>
                    <a:ext uri="{9D8B030D-6E8A-4147-A177-3AD203B41FA5}">
                      <a16:colId xmlns:a16="http://schemas.microsoft.com/office/drawing/2014/main" val="2374087733"/>
                    </a:ext>
                  </a:extLst>
                </a:gridCol>
                <a:gridCol w="2359120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  <a:gridCol w="3041082">
                  <a:extLst>
                    <a:ext uri="{9D8B030D-6E8A-4147-A177-3AD203B41FA5}">
                      <a16:colId xmlns:a16="http://schemas.microsoft.com/office/drawing/2014/main" val="1016738003"/>
                    </a:ext>
                  </a:extLst>
                </a:gridCol>
              </a:tblGrid>
              <a:tr h="361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 marL="63887" marR="63887" marT="31943" marB="31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Plot</a:t>
                      </a:r>
                    </a:p>
                  </a:txBody>
                  <a:tcPr marL="63887" marR="63887" marT="31943" marB="31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Function</a:t>
                      </a:r>
                    </a:p>
                  </a:txBody>
                  <a:tcPr marL="63887" marR="63887" marT="31943" marB="31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 marL="63887" marR="63887" marT="31943" marB="31943" anchor="ctr"/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/>
                    </a:p>
                    <a:p>
                      <a:pPr marL="0" algn="ctr" defTabSz="914400" rtl="0" eaLnBrk="1" latinLnBrk="0" hangingPunct="1"/>
                      <a:endParaRPr lang="en-US" sz="1800" kern="1200" dirty="0"/>
                    </a:p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Logistic (sigmoid)</a:t>
                      </a:r>
                    </a:p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defTabSz="914400" rtl="0" eaLnBrk="1" latinLnBrk="0" hangingPunct="1"/>
                      <a:endParaRPr lang="en-US" sz="1800" kern="1200" dirty="0"/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/>
                        <a:t>The most common activation function. </a:t>
                      </a:r>
                      <a:r>
                        <a:rPr lang="en-US" sz="2000" dirty="0"/>
                        <a:t>Squashes input to (0,1)</a:t>
                      </a:r>
                    </a:p>
                  </a:txBody>
                  <a:tcPr marL="63887" marR="63887" marT="31943" marB="31943"/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/>
                    </a:p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Hyperbolic tangent (tanh)</a:t>
                      </a:r>
                    </a:p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dirty="0"/>
                    </a:p>
                    <a:p>
                      <a:pPr marL="0" algn="l" defTabSz="914400" rtl="0" eaLnBrk="1" latinLnBrk="0" hangingPunct="1"/>
                      <a:r>
                        <a:rPr lang="en-US" sz="2000" dirty="0"/>
                        <a:t>Squashes input to (-1, 1)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/>
                    </a:p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Rectified Linear Unit (</a:t>
                      </a:r>
                      <a:r>
                        <a:rPr lang="en-US" sz="2000" kern="1200" dirty="0" err="1"/>
                        <a:t>ReLU</a:t>
                      </a:r>
                      <a:r>
                        <a:rPr lang="en-US" sz="2000" kern="1200" dirty="0"/>
                        <a:t>)</a:t>
                      </a: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Popular activation function. Anything less than 0, results in zero activation</a:t>
                      </a:r>
                    </a:p>
                  </a:txBody>
                  <a:tcPr marL="63887" marR="63887" marT="31943" marB="31943"/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pic>
        <p:nvPicPr>
          <p:cNvPr id="7" name="Picture 6" descr="Activation rectified linear.svg">
            <a:extLst>
              <a:ext uri="{FF2B5EF4-FFF2-40B4-BE49-F238E27FC236}">
                <a16:creationId xmlns:a16="http://schemas.microsoft.com/office/drawing/2014/main" id="{11220067-1A8F-7444-AFD9-304F05FB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0802" y="4285363"/>
            <a:ext cx="2068828" cy="10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ctivation logistic.svg">
            <a:extLst>
              <a:ext uri="{FF2B5EF4-FFF2-40B4-BE49-F238E27FC236}">
                <a16:creationId xmlns:a16="http://schemas.microsoft.com/office/drawing/2014/main" id="{396DB8BD-0679-8245-8571-35896DBF2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30" y="1817496"/>
            <a:ext cx="2008745" cy="10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ctivation tanh.svg">
            <a:extLst>
              <a:ext uri="{FF2B5EF4-FFF2-40B4-BE49-F238E27FC236}">
                <a16:creationId xmlns:a16="http://schemas.microsoft.com/office/drawing/2014/main" id="{C7531417-6B32-D646-A8EE-925910A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74" y="3041684"/>
            <a:ext cx="2025005" cy="10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A5E914-F372-5C40-B1F8-BA7258E85432}"/>
                  </a:ext>
                </a:extLst>
              </p:cNvPr>
              <p:cNvSpPr/>
              <p:nvPr/>
            </p:nvSpPr>
            <p:spPr>
              <a:xfrm>
                <a:off x="6343215" y="3201219"/>
                <a:ext cx="1829159" cy="6496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</a:t>
                </a:r>
                <a:r>
                  <a:rPr lang="en-US" sz="2400" dirty="0">
                    <a:solidFill>
                      <a:schemeClr val="dk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  <m:r>
                          <a:rPr lang="en-US" sz="240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  <m:r>
                          <a:rPr lang="en-US" sz="240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A5E914-F372-5C40-B1F8-BA7258E85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215" y="3201219"/>
                <a:ext cx="1829159" cy="649601"/>
              </a:xfrm>
              <a:prstGeom prst="rect">
                <a:avLst/>
              </a:prstGeom>
              <a:blipFill>
                <a:blip r:embed="rId5"/>
                <a:stretch>
                  <a:fillRect l="-344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2A19B1-D4E9-D44E-890B-1AA944A9D3E3}"/>
                  </a:ext>
                </a:extLst>
              </p:cNvPr>
              <p:cNvSpPr/>
              <p:nvPr/>
            </p:nvSpPr>
            <p:spPr>
              <a:xfrm>
                <a:off x="5976075" y="4125717"/>
                <a:ext cx="2510700" cy="1055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80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2A19B1-D4E9-D44E-890B-1AA944A9D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75" y="4125717"/>
                <a:ext cx="2510700" cy="1055866"/>
              </a:xfrm>
              <a:prstGeom prst="rect">
                <a:avLst/>
              </a:prstGeom>
              <a:blipFill>
                <a:blip r:embed="rId6"/>
                <a:stretch>
                  <a:fillRect l="-13131" t="-116667" b="-20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ACD4A95-BE02-BB44-A2D0-06E9A580A5C2}"/>
              </a:ext>
            </a:extLst>
          </p:cNvPr>
          <p:cNvSpPr txBox="1"/>
          <p:nvPr/>
        </p:nvSpPr>
        <p:spPr>
          <a:xfrm>
            <a:off x="3679698" y="2344029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E2361-21F4-2C4F-B47B-CBE6DB105761}"/>
              </a:ext>
            </a:extLst>
          </p:cNvPr>
          <p:cNvSpPr txBox="1"/>
          <p:nvPr/>
        </p:nvSpPr>
        <p:spPr>
          <a:xfrm>
            <a:off x="3641929" y="3398906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F870A-92CA-894B-A0AF-C8937266E768}"/>
              </a:ext>
            </a:extLst>
          </p:cNvPr>
          <p:cNvSpPr txBox="1"/>
          <p:nvPr/>
        </p:nvSpPr>
        <p:spPr>
          <a:xfrm>
            <a:off x="3898542" y="4936875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28C34-9E04-D34B-A4D0-CB40AB1C9B74}"/>
              </a:ext>
            </a:extLst>
          </p:cNvPr>
          <p:cNvSpPr txBox="1"/>
          <p:nvPr/>
        </p:nvSpPr>
        <p:spPr>
          <a:xfrm>
            <a:off x="5990925" y="1989290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4C73B-5FD0-8F4E-B05C-C781A1F7DFAD}"/>
              </a:ext>
            </a:extLst>
          </p:cNvPr>
          <p:cNvSpPr txBox="1"/>
          <p:nvPr/>
        </p:nvSpPr>
        <p:spPr>
          <a:xfrm>
            <a:off x="6014646" y="3052773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A3F52-8D4A-1E49-B881-5B5476D63777}"/>
              </a:ext>
            </a:extLst>
          </p:cNvPr>
          <p:cNvSpPr txBox="1"/>
          <p:nvPr/>
        </p:nvSpPr>
        <p:spPr>
          <a:xfrm>
            <a:off x="3581770" y="3715633"/>
            <a:ext cx="38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B6888CC-AD8B-1140-B17C-334CDDE02FD9}"/>
                  </a:ext>
                </a:extLst>
              </p:cNvPr>
              <p:cNvSpPr/>
              <p:nvPr/>
            </p:nvSpPr>
            <p:spPr>
              <a:xfrm>
                <a:off x="6347219" y="2041132"/>
                <a:ext cx="1829159" cy="61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B6888CC-AD8B-1140-B17C-334CDDE02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219" y="2041132"/>
                <a:ext cx="1829159" cy="615874"/>
              </a:xfrm>
              <a:prstGeom prst="rect">
                <a:avLst/>
              </a:prstGeom>
              <a:blipFill>
                <a:blip r:embed="rId7"/>
                <a:stretch>
                  <a:fillRect l="-1379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C71AE46-5158-9446-A267-E43FDCA32C72}"/>
              </a:ext>
            </a:extLst>
          </p:cNvPr>
          <p:cNvSpPr/>
          <p:nvPr/>
        </p:nvSpPr>
        <p:spPr>
          <a:xfrm>
            <a:off x="5862464" y="2416537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867EC4-6B78-1E4D-927E-F24EB18778BA}"/>
              </a:ext>
            </a:extLst>
          </p:cNvPr>
          <p:cNvSpPr/>
          <p:nvPr/>
        </p:nvSpPr>
        <p:spPr>
          <a:xfrm>
            <a:off x="5919923" y="3588856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924609-C300-F743-856E-A281CCA5A52A}"/>
              </a:ext>
            </a:extLst>
          </p:cNvPr>
          <p:cNvSpPr/>
          <p:nvPr/>
        </p:nvSpPr>
        <p:spPr>
          <a:xfrm>
            <a:off x="5825471" y="5081404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7430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98DD51-29D2-C246-B66B-594D4AF52BB0}"/>
              </a:ext>
            </a:extLst>
          </p:cNvPr>
          <p:cNvSpPr txBox="1"/>
          <p:nvPr/>
        </p:nvSpPr>
        <p:spPr>
          <a:xfrm>
            <a:off x="6473480" y="1208726"/>
            <a:ext cx="56035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we have a network with: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2 inputs: </a:t>
            </a:r>
            <a:r>
              <a:rPr lang="en-US" sz="28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800" b="1" dirty="0">
                <a:solidFill>
                  <a:srgbClr val="0070C0"/>
                </a:solidFill>
              </a:rPr>
              <a:t>= 0.5</a:t>
            </a:r>
            <a:r>
              <a:rPr lang="en-US" sz="2800" b="1" dirty="0"/>
              <a:t>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sz="2800" b="1" dirty="0">
                <a:solidFill>
                  <a:srgbClr val="0070C0"/>
                </a:solidFill>
              </a:rPr>
              <a:t>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1 output </a:t>
            </a:r>
            <a:r>
              <a:rPr lang="en-US" sz="2800" dirty="0"/>
              <a:t>(Binary classification: 0 or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1 Hidden layer </a:t>
            </a:r>
            <a:r>
              <a:rPr lang="en-US" sz="2800" dirty="0"/>
              <a:t>with</a:t>
            </a:r>
            <a:r>
              <a:rPr lang="en-US" sz="2800" b="1" dirty="0"/>
              <a:t> 2 neurons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All neurons have </a:t>
            </a:r>
            <a:r>
              <a:rPr lang="en-US" sz="2800" b="1" dirty="0"/>
              <a:t>sigmoid activation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DAA228-EFDD-5747-A8F6-D46BA213383B}"/>
                  </a:ext>
                </a:extLst>
              </p:cNvPr>
              <p:cNvSpPr/>
              <p:nvPr/>
            </p:nvSpPr>
            <p:spPr>
              <a:xfrm>
                <a:off x="7970899" y="4771912"/>
                <a:ext cx="2608732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8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DAA228-EFDD-5747-A8F6-D46BA2133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899" y="4771912"/>
                <a:ext cx="2608732" cy="703013"/>
              </a:xfrm>
              <a:prstGeom prst="rect">
                <a:avLst/>
              </a:prstGeom>
              <a:blipFill>
                <a:blip r:embed="rId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315DBC20-6B01-A14E-9D95-D89097BEB780}"/>
              </a:ext>
            </a:extLst>
          </p:cNvPr>
          <p:cNvSpPr>
            <a:spLocks noChangeAspect="1"/>
          </p:cNvSpPr>
          <p:nvPr/>
        </p:nvSpPr>
        <p:spPr>
          <a:xfrm>
            <a:off x="2690850" y="2101366"/>
            <a:ext cx="1302899" cy="23610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E6B59FB-F484-B24E-BD23-CB2A3568C203}"/>
              </a:ext>
            </a:extLst>
          </p:cNvPr>
          <p:cNvSpPr>
            <a:spLocks noChangeAspect="1"/>
          </p:cNvSpPr>
          <p:nvPr/>
        </p:nvSpPr>
        <p:spPr>
          <a:xfrm>
            <a:off x="712087" y="2083246"/>
            <a:ext cx="1302899" cy="23610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FE5315F-DB91-964D-8584-EF82B4D2FBE4}"/>
              </a:ext>
            </a:extLst>
          </p:cNvPr>
          <p:cNvSpPr>
            <a:spLocks noChangeAspect="1"/>
          </p:cNvSpPr>
          <p:nvPr/>
        </p:nvSpPr>
        <p:spPr>
          <a:xfrm>
            <a:off x="800543" y="2191909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E1C4D0-2E54-DE44-858A-D812583EC403}"/>
              </a:ext>
            </a:extLst>
          </p:cNvPr>
          <p:cNvSpPr>
            <a:spLocks noChangeAspect="1"/>
          </p:cNvSpPr>
          <p:nvPr/>
        </p:nvSpPr>
        <p:spPr>
          <a:xfrm>
            <a:off x="800543" y="3325516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EDCD2D6-8F29-DE41-A12B-2C54AD3913A5}"/>
              </a:ext>
            </a:extLst>
          </p:cNvPr>
          <p:cNvSpPr>
            <a:spLocks noChangeAspect="1"/>
          </p:cNvSpPr>
          <p:nvPr/>
        </p:nvSpPr>
        <p:spPr>
          <a:xfrm>
            <a:off x="2781739" y="2195021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7E15AA8-8CC6-F846-8326-DEF0549A34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2661" y="2416550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</m:sup>
                      </m:sSubSup>
                    </m:oMath>
                  </m:oMathPara>
                </a14:m>
                <a:endParaRPr lang="en-US" sz="24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7E15AA8-8CC6-F846-8326-DEF0549A3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661" y="2416550"/>
                <a:ext cx="558117" cy="816972"/>
              </a:xfrm>
              <a:prstGeom prst="rect">
                <a:avLst/>
              </a:prstGeom>
              <a:blipFill>
                <a:blip r:embed="rId3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4E008A9A-3F0F-FC49-9F3F-0C4EAF811D0F}"/>
              </a:ext>
            </a:extLst>
          </p:cNvPr>
          <p:cNvSpPr>
            <a:spLocks noChangeAspect="1"/>
          </p:cNvSpPr>
          <p:nvPr/>
        </p:nvSpPr>
        <p:spPr>
          <a:xfrm>
            <a:off x="2781738" y="3317234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81D9421-60E0-554C-889C-EBA6DC4E1400}"/>
              </a:ext>
            </a:extLst>
          </p:cNvPr>
          <p:cNvSpPr>
            <a:spLocks noChangeAspect="1"/>
          </p:cNvSpPr>
          <p:nvPr/>
        </p:nvSpPr>
        <p:spPr>
          <a:xfrm>
            <a:off x="4565005" y="2798675"/>
            <a:ext cx="1302899" cy="11641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AC53C96-F6BD-6F4A-A909-9B624DD252A0}"/>
              </a:ext>
            </a:extLst>
          </p:cNvPr>
          <p:cNvSpPr>
            <a:spLocks noChangeAspect="1"/>
          </p:cNvSpPr>
          <p:nvPr/>
        </p:nvSpPr>
        <p:spPr>
          <a:xfrm>
            <a:off x="4697344" y="2854106"/>
            <a:ext cx="1073539" cy="1018409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CE5B184-F84E-B347-8892-0A6408286772}"/>
              </a:ext>
            </a:extLst>
          </p:cNvPr>
          <p:cNvCxnSpPr>
            <a:cxnSpLocks noChangeAspect="1"/>
          </p:cNvCxnSpPr>
          <p:nvPr/>
        </p:nvCxnSpPr>
        <p:spPr>
          <a:xfrm>
            <a:off x="3249141" y="2230626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CE9FFA6-834A-3940-9E96-CE609B39760A}"/>
              </a:ext>
            </a:extLst>
          </p:cNvPr>
          <p:cNvSpPr>
            <a:spLocks noChangeAspect="1"/>
          </p:cNvSpPr>
          <p:nvPr/>
        </p:nvSpPr>
        <p:spPr>
          <a:xfrm>
            <a:off x="4620654" y="3213039"/>
            <a:ext cx="966431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n-US" sz="2800" baseline="30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BFEAB59-E790-F245-B124-E0CE7112B8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07576" y="2416545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𝐨𝐮𝐭</m:t>
                          </m:r>
                        </m:sup>
                      </m:sSubSup>
                    </m:oMath>
                  </m:oMathPara>
                </a14:m>
                <a:endParaRPr lang="en-US" sz="24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BFEAB59-E790-F245-B124-E0CE7112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76" y="2416545"/>
                <a:ext cx="558117" cy="816972"/>
              </a:xfrm>
              <a:prstGeom prst="rect">
                <a:avLst/>
              </a:prstGeom>
              <a:blipFill>
                <a:blip r:embed="rId4"/>
                <a:stretch>
                  <a:fillRect l="-2222"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E3DB1B-CC7B-2845-A01A-F2E7E8DE87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2656" y="3552625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</m:sup>
                      </m:sSubSup>
                    </m:oMath>
                  </m:oMathPara>
                </a14:m>
                <a:endParaRPr lang="en-US" sz="24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EE3DB1B-CC7B-2845-A01A-F2E7E8DE8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656" y="3552625"/>
                <a:ext cx="558117" cy="816972"/>
              </a:xfrm>
              <a:prstGeom prst="rect">
                <a:avLst/>
              </a:prstGeom>
              <a:blipFill>
                <a:blip r:embed="rId5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3ACA0C-3097-B346-8855-63E50BF2F145}"/>
              </a:ext>
            </a:extLst>
          </p:cNvPr>
          <p:cNvCxnSpPr>
            <a:cxnSpLocks noChangeAspect="1"/>
          </p:cNvCxnSpPr>
          <p:nvPr/>
        </p:nvCxnSpPr>
        <p:spPr>
          <a:xfrm>
            <a:off x="3249136" y="3366701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722B998B-B43F-0C4A-8AB7-A08A921C4C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07571" y="3552620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𝐨𝐮𝐭</m:t>
                          </m:r>
                        </m:sup>
                      </m:sSubSup>
                    </m:oMath>
                  </m:oMathPara>
                </a14:m>
                <a:endParaRPr lang="en-US" sz="24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722B998B-B43F-0C4A-8AB7-A08A921C4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71" y="3552620"/>
                <a:ext cx="558117" cy="816972"/>
              </a:xfrm>
              <a:prstGeom prst="rect">
                <a:avLst/>
              </a:prstGeom>
              <a:blipFill>
                <a:blip r:embed="rId6"/>
                <a:stretch>
                  <a:fillRect l="-2222"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271A81-2901-B544-BB1E-3DB7F8E163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4574" y="3095419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sz="2400" b="1" i="0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𝐢𝐧</m:t>
                      </m:r>
                    </m:oMath>
                  </m:oMathPara>
                </a14:m>
                <a:endParaRPr lang="en-US" sz="2400" baseline="30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271A81-2901-B544-BB1E-3DB7F8E16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74" y="3095419"/>
                <a:ext cx="558117" cy="816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>
            <a:extLst>
              <a:ext uri="{FF2B5EF4-FFF2-40B4-BE49-F238E27FC236}">
                <a16:creationId xmlns:a16="http://schemas.microsoft.com/office/drawing/2014/main" id="{72A31CA7-C6A9-8147-8F0E-461D442B8BE7}"/>
              </a:ext>
            </a:extLst>
          </p:cNvPr>
          <p:cNvSpPr>
            <a:spLocks noChangeAspect="1"/>
          </p:cNvSpPr>
          <p:nvPr/>
        </p:nvSpPr>
        <p:spPr>
          <a:xfrm>
            <a:off x="5119489" y="3095414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n-US" sz="2400" baseline="30000" dirty="0">
              <a:solidFill>
                <a:srgbClr val="00B050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CB05D4B-61D7-4D44-8EB3-99534230DAF6}"/>
              </a:ext>
            </a:extLst>
          </p:cNvPr>
          <p:cNvCxnSpPr>
            <a:cxnSpLocks noChangeAspect="1"/>
          </p:cNvCxnSpPr>
          <p:nvPr/>
        </p:nvCxnSpPr>
        <p:spPr>
          <a:xfrm>
            <a:off x="5138755" y="2896593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2E969AB-2E7A-4440-A9A4-B772F17AB720}"/>
              </a:ext>
            </a:extLst>
          </p:cNvPr>
          <p:cNvSpPr txBox="1"/>
          <p:nvPr/>
        </p:nvSpPr>
        <p:spPr>
          <a:xfrm>
            <a:off x="2021215" y="2374980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8446DCC-B723-0244-9AE5-F73C51A92786}"/>
              </a:ext>
            </a:extLst>
          </p:cNvPr>
          <p:cNvSpPr txBox="1"/>
          <p:nvPr/>
        </p:nvSpPr>
        <p:spPr>
          <a:xfrm>
            <a:off x="1632099" y="3170981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478AD50-4BA0-4D4C-A154-B18C9673E73B}"/>
              </a:ext>
            </a:extLst>
          </p:cNvPr>
          <p:cNvSpPr txBox="1"/>
          <p:nvPr/>
        </p:nvSpPr>
        <p:spPr>
          <a:xfrm>
            <a:off x="1986072" y="2762854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0E4DB4-4F9D-CA45-B8B3-7E97DA62B52D}"/>
              </a:ext>
            </a:extLst>
          </p:cNvPr>
          <p:cNvSpPr txBox="1"/>
          <p:nvPr/>
        </p:nvSpPr>
        <p:spPr>
          <a:xfrm>
            <a:off x="2077012" y="3469522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E5AF56E-CF8E-A747-9544-553C93CFD81B}"/>
              </a:ext>
            </a:extLst>
          </p:cNvPr>
          <p:cNvSpPr txBox="1"/>
          <p:nvPr/>
        </p:nvSpPr>
        <p:spPr>
          <a:xfrm>
            <a:off x="4007719" y="3627860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4883824-A01B-1E45-8594-99D559F9D282}"/>
              </a:ext>
            </a:extLst>
          </p:cNvPr>
          <p:cNvSpPr txBox="1"/>
          <p:nvPr/>
        </p:nvSpPr>
        <p:spPr>
          <a:xfrm>
            <a:off x="3996844" y="2614295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426FFE-EB3B-4E4C-AA28-0312F4C1CDE1}"/>
              </a:ext>
            </a:extLst>
          </p:cNvPr>
          <p:cNvCxnSpPr/>
          <p:nvPr/>
        </p:nvCxnSpPr>
        <p:spPr>
          <a:xfrm flipV="1">
            <a:off x="1874082" y="2825031"/>
            <a:ext cx="903782" cy="1001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87AB872-2B96-724F-A746-33498CC6D8C0}"/>
              </a:ext>
            </a:extLst>
          </p:cNvPr>
          <p:cNvCxnSpPr/>
          <p:nvPr/>
        </p:nvCxnSpPr>
        <p:spPr>
          <a:xfrm>
            <a:off x="1913120" y="3910151"/>
            <a:ext cx="8563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64DA6BC-FC5B-654E-9351-03956F3F678C}"/>
              </a:ext>
            </a:extLst>
          </p:cNvPr>
          <p:cNvCxnSpPr>
            <a:stCxn id="92" idx="3"/>
          </p:cNvCxnSpPr>
          <p:nvPr/>
        </p:nvCxnSpPr>
        <p:spPr>
          <a:xfrm>
            <a:off x="3765693" y="2825031"/>
            <a:ext cx="909610" cy="456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9737928-E0BE-7E40-91B0-AB07E053CF47}"/>
              </a:ext>
            </a:extLst>
          </p:cNvPr>
          <p:cNvCxnSpPr/>
          <p:nvPr/>
        </p:nvCxnSpPr>
        <p:spPr>
          <a:xfrm flipV="1">
            <a:off x="3876981" y="3429000"/>
            <a:ext cx="800009" cy="40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AEC90E7-5A2B-C24A-B72D-A970DF80ABC7}"/>
              </a:ext>
            </a:extLst>
          </p:cNvPr>
          <p:cNvCxnSpPr/>
          <p:nvPr/>
        </p:nvCxnSpPr>
        <p:spPr>
          <a:xfrm>
            <a:off x="1874082" y="2798675"/>
            <a:ext cx="8167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E34E9F8-8FDF-2F4C-80AF-7542A7F50454}"/>
              </a:ext>
            </a:extLst>
          </p:cNvPr>
          <p:cNvCxnSpPr/>
          <p:nvPr/>
        </p:nvCxnSpPr>
        <p:spPr>
          <a:xfrm>
            <a:off x="1874082" y="2854106"/>
            <a:ext cx="856659" cy="972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0845FB-4B11-544E-858D-7E494A3DCDDB}"/>
              </a:ext>
            </a:extLst>
          </p:cNvPr>
          <p:cNvSpPr>
            <a:spLocks noChangeAspect="1"/>
          </p:cNvSpPr>
          <p:nvPr/>
        </p:nvSpPr>
        <p:spPr>
          <a:xfrm>
            <a:off x="1128472" y="2433230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6DE3F51-E558-614E-ACAA-04FF6E782880}"/>
              </a:ext>
            </a:extLst>
          </p:cNvPr>
          <p:cNvSpPr>
            <a:spLocks noChangeAspect="1"/>
          </p:cNvSpPr>
          <p:nvPr/>
        </p:nvSpPr>
        <p:spPr>
          <a:xfrm>
            <a:off x="1134236" y="3575980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FC6C680D-FDF1-C344-81EB-F1B6C9EB13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19488" y="3101824"/>
                <a:ext cx="558117" cy="93812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sz="2400" b="1" i="0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𝐨𝐮𝐭</m:t>
                      </m:r>
                    </m:oMath>
                  </m:oMathPara>
                </a14:m>
                <a:endParaRPr lang="en-US" sz="2400" baseline="30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FC6C680D-FDF1-C344-81EB-F1B6C9EB1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488" y="3101824"/>
                <a:ext cx="558117" cy="938127"/>
              </a:xfrm>
              <a:prstGeom prst="rect">
                <a:avLst/>
              </a:prstGeom>
              <a:blipFill>
                <a:blip r:embed="rId8"/>
                <a:stretch>
                  <a:fillRect r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46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A993AE7A-01DA-EE45-9050-B1F39A9AE0B6}"/>
              </a:ext>
            </a:extLst>
          </p:cNvPr>
          <p:cNvSpPr>
            <a:spLocks noChangeAspect="1"/>
          </p:cNvSpPr>
          <p:nvPr/>
        </p:nvSpPr>
        <p:spPr>
          <a:xfrm>
            <a:off x="2690850" y="2101366"/>
            <a:ext cx="1302899" cy="23610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F42BE0-DAE9-534B-A6DB-BC1F86B0B561}"/>
              </a:ext>
            </a:extLst>
          </p:cNvPr>
          <p:cNvSpPr>
            <a:spLocks noChangeAspect="1"/>
          </p:cNvSpPr>
          <p:nvPr/>
        </p:nvSpPr>
        <p:spPr>
          <a:xfrm>
            <a:off x="712087" y="2083246"/>
            <a:ext cx="1302899" cy="23610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9CC79-7878-9141-8997-1EF2A7273F30}"/>
              </a:ext>
            </a:extLst>
          </p:cNvPr>
          <p:cNvSpPr>
            <a:spLocks noChangeAspect="1"/>
          </p:cNvSpPr>
          <p:nvPr/>
        </p:nvSpPr>
        <p:spPr>
          <a:xfrm>
            <a:off x="800543" y="2191909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9B1FE-26CA-A948-849A-9D14055AA876}"/>
              </a:ext>
            </a:extLst>
          </p:cNvPr>
          <p:cNvSpPr>
            <a:spLocks noChangeAspect="1"/>
          </p:cNvSpPr>
          <p:nvPr/>
        </p:nvSpPr>
        <p:spPr>
          <a:xfrm>
            <a:off x="1030337" y="2463046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5550309-5043-A44B-AC5D-30B09FD8E954}"/>
              </a:ext>
            </a:extLst>
          </p:cNvPr>
          <p:cNvSpPr>
            <a:spLocks noChangeAspect="1"/>
          </p:cNvSpPr>
          <p:nvPr/>
        </p:nvSpPr>
        <p:spPr>
          <a:xfrm>
            <a:off x="800543" y="3325516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CEE0303-02B8-2A40-876A-4A4FE4F2785B}"/>
              </a:ext>
            </a:extLst>
          </p:cNvPr>
          <p:cNvSpPr>
            <a:spLocks noChangeAspect="1"/>
          </p:cNvSpPr>
          <p:nvPr/>
        </p:nvSpPr>
        <p:spPr>
          <a:xfrm>
            <a:off x="1052725" y="3577143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FB96F4A-1DC2-1840-9838-3ECC578D08E8}"/>
              </a:ext>
            </a:extLst>
          </p:cNvPr>
          <p:cNvSpPr>
            <a:spLocks noChangeAspect="1"/>
          </p:cNvSpPr>
          <p:nvPr/>
        </p:nvSpPr>
        <p:spPr>
          <a:xfrm>
            <a:off x="2781739" y="2195021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C899BE8-B95C-4043-9A1B-76CD4E592C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2661" y="2416550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</m:sup>
                      </m:sSubSup>
                    </m:oMath>
                  </m:oMathPara>
                </a14:m>
                <a:endParaRPr lang="en-US" sz="24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C899BE8-B95C-4043-9A1B-76CD4E592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661" y="2416550"/>
                <a:ext cx="558117" cy="816972"/>
              </a:xfrm>
              <a:prstGeom prst="rect">
                <a:avLst/>
              </a:prstGeom>
              <a:blipFill>
                <a:blip r:embed="rId2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957DEF0-BE97-D742-A48B-6C4E1E2DE9F1}"/>
              </a:ext>
            </a:extLst>
          </p:cNvPr>
          <p:cNvSpPr>
            <a:spLocks noChangeAspect="1"/>
          </p:cNvSpPr>
          <p:nvPr/>
        </p:nvSpPr>
        <p:spPr>
          <a:xfrm>
            <a:off x="2781738" y="3317234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B87E405-4452-E544-82FF-14C5FD66DEF0}"/>
              </a:ext>
            </a:extLst>
          </p:cNvPr>
          <p:cNvSpPr>
            <a:spLocks noChangeAspect="1"/>
          </p:cNvSpPr>
          <p:nvPr/>
        </p:nvSpPr>
        <p:spPr>
          <a:xfrm>
            <a:off x="4565005" y="2798675"/>
            <a:ext cx="1302899" cy="11641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539C8FC-A606-9841-B8ED-629BCEDEEC20}"/>
              </a:ext>
            </a:extLst>
          </p:cNvPr>
          <p:cNvSpPr>
            <a:spLocks noChangeAspect="1"/>
          </p:cNvSpPr>
          <p:nvPr/>
        </p:nvSpPr>
        <p:spPr>
          <a:xfrm>
            <a:off x="4697344" y="2854106"/>
            <a:ext cx="1073539" cy="1018409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2E1EF32-0C00-C147-834B-0756787811E4}"/>
              </a:ext>
            </a:extLst>
          </p:cNvPr>
          <p:cNvCxnSpPr>
            <a:cxnSpLocks noChangeAspect="1"/>
          </p:cNvCxnSpPr>
          <p:nvPr/>
        </p:nvCxnSpPr>
        <p:spPr>
          <a:xfrm>
            <a:off x="3249141" y="2230626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51F4AC-4833-D448-9D96-B38FB95C235B}"/>
              </a:ext>
            </a:extLst>
          </p:cNvPr>
          <p:cNvSpPr>
            <a:spLocks noChangeAspect="1"/>
          </p:cNvSpPr>
          <p:nvPr/>
        </p:nvSpPr>
        <p:spPr>
          <a:xfrm>
            <a:off x="4620654" y="3213039"/>
            <a:ext cx="966431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n-US" sz="2800" baseline="30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1435158-62F6-814E-9786-E920490451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07576" y="2416545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𝐨𝐮𝐭</m:t>
                          </m:r>
                        </m:sup>
                      </m:sSubSup>
                    </m:oMath>
                  </m:oMathPara>
                </a14:m>
                <a:endParaRPr lang="en-US" sz="24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1435158-62F6-814E-9786-E92049045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76" y="2416545"/>
                <a:ext cx="558117" cy="816972"/>
              </a:xfrm>
              <a:prstGeom prst="rect">
                <a:avLst/>
              </a:prstGeom>
              <a:blipFill>
                <a:blip r:embed="rId3"/>
                <a:stretch>
                  <a:fillRect l="-2222"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4076171-CE4F-A74C-91EF-B99D43A295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22656" y="3552625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</m:sup>
                      </m:sSubSup>
                    </m:oMath>
                  </m:oMathPara>
                </a14:m>
                <a:endParaRPr lang="en-US" sz="24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4076171-CE4F-A74C-91EF-B99D43A29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656" y="3552625"/>
                <a:ext cx="558117" cy="816972"/>
              </a:xfrm>
              <a:prstGeom prst="rect">
                <a:avLst/>
              </a:prstGeom>
              <a:blipFill>
                <a:blip r:embed="rId4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D2303BC-58EB-294E-9933-BA740AEAE41B}"/>
              </a:ext>
            </a:extLst>
          </p:cNvPr>
          <p:cNvCxnSpPr>
            <a:cxnSpLocks noChangeAspect="1"/>
          </p:cNvCxnSpPr>
          <p:nvPr/>
        </p:nvCxnSpPr>
        <p:spPr>
          <a:xfrm>
            <a:off x="3249136" y="3366701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C6D3A-428E-4F47-A648-D1CF83E9EA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07571" y="3552620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𝐨𝐮𝐭</m:t>
                          </m:r>
                        </m:sup>
                      </m:sSubSup>
                    </m:oMath>
                  </m:oMathPara>
                </a14:m>
                <a:endParaRPr lang="en-US" sz="24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C6D3A-428E-4F47-A648-D1CF83E9E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71" y="3552620"/>
                <a:ext cx="558117" cy="816972"/>
              </a:xfrm>
              <a:prstGeom prst="rect">
                <a:avLst/>
              </a:prstGeom>
              <a:blipFill>
                <a:blip r:embed="rId5"/>
                <a:stretch>
                  <a:fillRect l="-2222"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2ACD4B6-1576-D54D-9368-CE3AD531C849}"/>
              </a:ext>
            </a:extLst>
          </p:cNvPr>
          <p:cNvCxnSpPr>
            <a:cxnSpLocks noChangeAspect="1"/>
          </p:cNvCxnSpPr>
          <p:nvPr/>
        </p:nvCxnSpPr>
        <p:spPr>
          <a:xfrm>
            <a:off x="5138755" y="2896593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D8348C75-3C23-CF4E-BAF7-0109B3F19D3D}"/>
              </a:ext>
            </a:extLst>
          </p:cNvPr>
          <p:cNvSpPr txBox="1"/>
          <p:nvPr/>
        </p:nvSpPr>
        <p:spPr>
          <a:xfrm>
            <a:off x="2021215" y="2430400"/>
            <a:ext cx="70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4220BA7-5D76-E74E-9E13-8DD09B5EE7A8}"/>
              </a:ext>
            </a:extLst>
          </p:cNvPr>
          <p:cNvSpPr txBox="1"/>
          <p:nvPr/>
        </p:nvSpPr>
        <p:spPr>
          <a:xfrm>
            <a:off x="1604389" y="3212546"/>
            <a:ext cx="73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0417C0C-A398-724E-8256-09A5B6081DB2}"/>
              </a:ext>
            </a:extLst>
          </p:cNvPr>
          <p:cNvSpPr txBox="1"/>
          <p:nvPr/>
        </p:nvSpPr>
        <p:spPr>
          <a:xfrm>
            <a:off x="1944507" y="2762854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840DAC2-1B58-6F42-8AA3-2A0D7C0B5783}"/>
              </a:ext>
            </a:extLst>
          </p:cNvPr>
          <p:cNvSpPr txBox="1"/>
          <p:nvPr/>
        </p:nvSpPr>
        <p:spPr>
          <a:xfrm>
            <a:off x="2077012" y="3552652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0.3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6A3110D-00A5-A744-9D82-A625C99D2CA8}"/>
              </a:ext>
            </a:extLst>
          </p:cNvPr>
          <p:cNvSpPr txBox="1"/>
          <p:nvPr/>
        </p:nvSpPr>
        <p:spPr>
          <a:xfrm>
            <a:off x="3966154" y="3683280"/>
            <a:ext cx="71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95FE9F0-FEB9-594B-B161-6041EA347C2C}"/>
              </a:ext>
            </a:extLst>
          </p:cNvPr>
          <p:cNvSpPr txBox="1"/>
          <p:nvPr/>
        </p:nvSpPr>
        <p:spPr>
          <a:xfrm>
            <a:off x="3996844" y="2642005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D3F4ED9-D818-1B49-841B-1BA2370C95AD}"/>
              </a:ext>
            </a:extLst>
          </p:cNvPr>
          <p:cNvCxnSpPr/>
          <p:nvPr/>
        </p:nvCxnSpPr>
        <p:spPr>
          <a:xfrm flipV="1">
            <a:off x="1874082" y="2825031"/>
            <a:ext cx="903782" cy="1001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DF3A7AF-626B-8C43-A36A-5CBFEFDBEEF6}"/>
              </a:ext>
            </a:extLst>
          </p:cNvPr>
          <p:cNvCxnSpPr/>
          <p:nvPr/>
        </p:nvCxnSpPr>
        <p:spPr>
          <a:xfrm>
            <a:off x="1913120" y="3910151"/>
            <a:ext cx="8563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23197D7-1200-0345-9660-858FC4DCDF40}"/>
              </a:ext>
            </a:extLst>
          </p:cNvPr>
          <p:cNvCxnSpPr>
            <a:stCxn id="122" idx="3"/>
          </p:cNvCxnSpPr>
          <p:nvPr/>
        </p:nvCxnSpPr>
        <p:spPr>
          <a:xfrm>
            <a:off x="3765693" y="2825031"/>
            <a:ext cx="909610" cy="456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CD33A6B-4997-4B4C-8D34-D03BFB9D9DFF}"/>
              </a:ext>
            </a:extLst>
          </p:cNvPr>
          <p:cNvCxnSpPr/>
          <p:nvPr/>
        </p:nvCxnSpPr>
        <p:spPr>
          <a:xfrm flipV="1">
            <a:off x="3876981" y="3429000"/>
            <a:ext cx="800009" cy="40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8F2418-B2C7-9B4F-B1F1-E6B1C5DE042A}"/>
              </a:ext>
            </a:extLst>
          </p:cNvPr>
          <p:cNvCxnSpPr/>
          <p:nvPr/>
        </p:nvCxnSpPr>
        <p:spPr>
          <a:xfrm>
            <a:off x="1874082" y="2798675"/>
            <a:ext cx="8167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F8D01-23D4-5B43-93EF-E787EE0FB5CD}"/>
              </a:ext>
            </a:extLst>
          </p:cNvPr>
          <p:cNvCxnSpPr/>
          <p:nvPr/>
        </p:nvCxnSpPr>
        <p:spPr>
          <a:xfrm>
            <a:off x="1874082" y="2854106"/>
            <a:ext cx="856659" cy="972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12296FD-F248-E148-9869-84CA2FDC2371}"/>
              </a:ext>
            </a:extLst>
          </p:cNvPr>
          <p:cNvSpPr txBox="1"/>
          <p:nvPr/>
        </p:nvSpPr>
        <p:spPr>
          <a:xfrm>
            <a:off x="6473480" y="1208726"/>
            <a:ext cx="56035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0.15,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0.25,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0.2,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0.3,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0.4, </a:t>
            </a:r>
            <a:r>
              <a:rPr lang="en-US" sz="2800" dirty="0">
                <a:ea typeface="Cambria Math" panose="02040503050406030204" pitchFamily="18" charset="0"/>
              </a:rPr>
              <a:t>and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0.45:</a:t>
            </a: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i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45471BF-DC6A-CF44-BDDE-BF636B08286D}"/>
                  </a:ext>
                </a:extLst>
              </p:cNvPr>
              <p:cNvSpPr/>
              <p:nvPr/>
            </p:nvSpPr>
            <p:spPr>
              <a:xfrm>
                <a:off x="5688923" y="3458909"/>
                <a:ext cx="7184841" cy="987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sup>
                              </m:sSubSup>
                            </m:sup>
                          </m:sSup>
                        </m:den>
                      </m:f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80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.1</m:t>
                              </m:r>
                            </m:sup>
                          </m:sSup>
                        </m:den>
                      </m:f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45471BF-DC6A-CF44-BDDE-BF636B082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923" y="3458909"/>
                <a:ext cx="7184841" cy="987706"/>
              </a:xfrm>
              <a:prstGeom prst="rect">
                <a:avLst/>
              </a:prstGeom>
              <a:blipFill>
                <a:blip r:embed="rId6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0871DEA-3087-BF4E-AB0F-A2DAD76B2FD8}"/>
                  </a:ext>
                </a:extLst>
              </p:cNvPr>
              <p:cNvSpPr/>
              <p:nvPr/>
            </p:nvSpPr>
            <p:spPr>
              <a:xfrm>
                <a:off x="2987531" y="4860426"/>
                <a:ext cx="2608732" cy="61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0871DEA-3087-BF4E-AB0F-A2DAD76B2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31" y="4860426"/>
                <a:ext cx="2608732" cy="615874"/>
              </a:xfrm>
              <a:prstGeom prst="rect">
                <a:avLst/>
              </a:prstGeom>
              <a:blipFill>
                <a:blip r:embed="rId7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A5E28A-648E-D845-9528-355A4A0982D2}"/>
                  </a:ext>
                </a:extLst>
              </p:cNvPr>
              <p:cNvSpPr/>
              <p:nvPr/>
            </p:nvSpPr>
            <p:spPr>
              <a:xfrm>
                <a:off x="4774997" y="2303687"/>
                <a:ext cx="7201610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       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0.15</m:t>
                    </m:r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0.25</m:t>
                    </m:r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A5E28A-648E-D845-9528-355A4A098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997" y="2303687"/>
                <a:ext cx="7201610" cy="983218"/>
              </a:xfrm>
              <a:prstGeom prst="rect">
                <a:avLst/>
              </a:prstGeom>
              <a:blipFill>
                <a:blip r:embed="rId8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5B27EE-E796-0E44-B0B1-3B6DBE9412C4}"/>
                  </a:ext>
                </a:extLst>
              </p:cNvPr>
              <p:cNvSpPr/>
              <p:nvPr/>
            </p:nvSpPr>
            <p:spPr>
              <a:xfrm>
                <a:off x="4408646" y="5326483"/>
                <a:ext cx="6092825" cy="5352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5B27EE-E796-0E44-B0B1-3B6DBE941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646" y="5326483"/>
                <a:ext cx="6092825" cy="535275"/>
              </a:xfrm>
              <a:prstGeom prst="rect">
                <a:avLst/>
              </a:prstGeom>
              <a:blipFill>
                <a:blip r:embed="rId9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46346-2C7A-0A4B-B186-00AA5C9B94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4574" y="3095419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sz="2400" b="1" i="0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𝐢𝐧</m:t>
                      </m:r>
                    </m:oMath>
                  </m:oMathPara>
                </a14:m>
                <a:endParaRPr lang="en-US" sz="2400" baseline="30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46346-2C7A-0A4B-B186-00AA5C9B9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74" y="3095419"/>
                <a:ext cx="558117" cy="8169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BBCF53A-C231-0F49-8756-09B1C64A07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19488" y="3101824"/>
                <a:ext cx="558117" cy="93812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sz="2400" b="1" i="0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𝐨𝐮𝐭</m:t>
                      </m:r>
                    </m:oMath>
                  </m:oMathPara>
                </a14:m>
                <a:endParaRPr lang="en-US" sz="2400" baseline="30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BBCF53A-C231-0F49-8756-09B1C64A0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488" y="3101824"/>
                <a:ext cx="558117" cy="938127"/>
              </a:xfrm>
              <a:prstGeom prst="rect">
                <a:avLst/>
              </a:prstGeom>
              <a:blipFill>
                <a:blip r:embed="rId11"/>
                <a:stretch>
                  <a:fillRect r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EF81A4-E905-C448-B16A-C1A3F3B59D69}"/>
              </a:ext>
            </a:extLst>
          </p:cNvPr>
          <p:cNvSpPr/>
          <p:nvPr/>
        </p:nvSpPr>
        <p:spPr>
          <a:xfrm>
            <a:off x="6521313" y="4672900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Similarly,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E9067-D0A6-5247-A31C-C56BEE86D52B}"/>
              </a:ext>
            </a:extLst>
          </p:cNvPr>
          <p:cNvCxnSpPr/>
          <p:nvPr/>
        </p:nvCxnSpPr>
        <p:spPr>
          <a:xfrm flipH="1" flipV="1">
            <a:off x="3375773" y="4512625"/>
            <a:ext cx="364952" cy="380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905F4C-04ED-1946-91A5-C6EE4EDD1E51}"/>
              </a:ext>
            </a:extLst>
          </p:cNvPr>
          <p:cNvCxnSpPr/>
          <p:nvPr/>
        </p:nvCxnSpPr>
        <p:spPr>
          <a:xfrm flipV="1">
            <a:off x="3993749" y="4083390"/>
            <a:ext cx="993887" cy="777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46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A993AE7A-01DA-EE45-9050-B1F39A9AE0B6}"/>
              </a:ext>
            </a:extLst>
          </p:cNvPr>
          <p:cNvSpPr>
            <a:spLocks noChangeAspect="1"/>
          </p:cNvSpPr>
          <p:nvPr/>
        </p:nvSpPr>
        <p:spPr>
          <a:xfrm>
            <a:off x="2690850" y="2101366"/>
            <a:ext cx="1302899" cy="23610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F42BE0-DAE9-534B-A6DB-BC1F86B0B561}"/>
              </a:ext>
            </a:extLst>
          </p:cNvPr>
          <p:cNvSpPr>
            <a:spLocks noChangeAspect="1"/>
          </p:cNvSpPr>
          <p:nvPr/>
        </p:nvSpPr>
        <p:spPr>
          <a:xfrm>
            <a:off x="712087" y="2083246"/>
            <a:ext cx="1302899" cy="23610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9CC79-7878-9141-8997-1EF2A7273F30}"/>
              </a:ext>
            </a:extLst>
          </p:cNvPr>
          <p:cNvSpPr>
            <a:spLocks noChangeAspect="1"/>
          </p:cNvSpPr>
          <p:nvPr/>
        </p:nvSpPr>
        <p:spPr>
          <a:xfrm>
            <a:off x="800543" y="2191909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9B1FE-26CA-A948-849A-9D14055AA876}"/>
              </a:ext>
            </a:extLst>
          </p:cNvPr>
          <p:cNvSpPr>
            <a:spLocks noChangeAspect="1"/>
          </p:cNvSpPr>
          <p:nvPr/>
        </p:nvSpPr>
        <p:spPr>
          <a:xfrm>
            <a:off x="1030337" y="2463046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5550309-5043-A44B-AC5D-30B09FD8E954}"/>
              </a:ext>
            </a:extLst>
          </p:cNvPr>
          <p:cNvSpPr>
            <a:spLocks noChangeAspect="1"/>
          </p:cNvSpPr>
          <p:nvPr/>
        </p:nvSpPr>
        <p:spPr>
          <a:xfrm>
            <a:off x="800543" y="3325516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CEE0303-02B8-2A40-876A-4A4FE4F2785B}"/>
              </a:ext>
            </a:extLst>
          </p:cNvPr>
          <p:cNvSpPr>
            <a:spLocks noChangeAspect="1"/>
          </p:cNvSpPr>
          <p:nvPr/>
        </p:nvSpPr>
        <p:spPr>
          <a:xfrm>
            <a:off x="1052725" y="3577143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FB96F4A-1DC2-1840-9838-3ECC578D08E8}"/>
              </a:ext>
            </a:extLst>
          </p:cNvPr>
          <p:cNvSpPr>
            <a:spLocks noChangeAspect="1"/>
          </p:cNvSpPr>
          <p:nvPr/>
        </p:nvSpPr>
        <p:spPr>
          <a:xfrm>
            <a:off x="2781739" y="2195021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C899BE8-B95C-4043-9A1B-76CD4E592C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0366" y="2540209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8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C899BE8-B95C-4043-9A1B-76CD4E592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366" y="2540209"/>
                <a:ext cx="558117" cy="8169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957DEF0-BE97-D742-A48B-6C4E1E2DE9F1}"/>
              </a:ext>
            </a:extLst>
          </p:cNvPr>
          <p:cNvSpPr>
            <a:spLocks noChangeAspect="1"/>
          </p:cNvSpPr>
          <p:nvPr/>
        </p:nvSpPr>
        <p:spPr>
          <a:xfrm>
            <a:off x="2781738" y="3317234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B87E405-4452-E544-82FF-14C5FD66DEF0}"/>
              </a:ext>
            </a:extLst>
          </p:cNvPr>
          <p:cNvSpPr>
            <a:spLocks noChangeAspect="1"/>
          </p:cNvSpPr>
          <p:nvPr/>
        </p:nvSpPr>
        <p:spPr>
          <a:xfrm>
            <a:off x="4565005" y="2798675"/>
            <a:ext cx="1302899" cy="11641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539C8FC-A606-9841-B8ED-629BCEDEEC20}"/>
              </a:ext>
            </a:extLst>
          </p:cNvPr>
          <p:cNvSpPr>
            <a:spLocks noChangeAspect="1"/>
          </p:cNvSpPr>
          <p:nvPr/>
        </p:nvSpPr>
        <p:spPr>
          <a:xfrm>
            <a:off x="4697344" y="2854106"/>
            <a:ext cx="1073539" cy="1018409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2E1EF32-0C00-C147-834B-0756787811E4}"/>
              </a:ext>
            </a:extLst>
          </p:cNvPr>
          <p:cNvCxnSpPr>
            <a:cxnSpLocks noChangeAspect="1"/>
          </p:cNvCxnSpPr>
          <p:nvPr/>
        </p:nvCxnSpPr>
        <p:spPr>
          <a:xfrm>
            <a:off x="3249141" y="2230626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51F4AC-4833-D448-9D96-B38FB95C235B}"/>
              </a:ext>
            </a:extLst>
          </p:cNvPr>
          <p:cNvSpPr>
            <a:spLocks noChangeAspect="1"/>
          </p:cNvSpPr>
          <p:nvPr/>
        </p:nvSpPr>
        <p:spPr>
          <a:xfrm>
            <a:off x="4620654" y="3213039"/>
            <a:ext cx="966431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n-US" sz="2800" baseline="30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1435158-62F6-814E-9786-E920490451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0496" y="2540817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𝟓𝟐</m:t>
                      </m:r>
                    </m:oMath>
                  </m:oMathPara>
                </a14:m>
                <a:endParaRPr lang="en-US" sz="18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1435158-62F6-814E-9786-E92049045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496" y="2540817"/>
                <a:ext cx="558117" cy="816972"/>
              </a:xfrm>
              <a:prstGeom prst="rect">
                <a:avLst/>
              </a:prstGeom>
              <a:blipFill>
                <a:blip r:embed="rId3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4076171-CE4F-A74C-91EF-B99D43A295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5515" y="3621757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18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4076171-CE4F-A74C-91EF-B99D43A29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515" y="3621757"/>
                <a:ext cx="558117" cy="816972"/>
              </a:xfrm>
              <a:prstGeom prst="rect">
                <a:avLst/>
              </a:prstGeom>
              <a:blipFill>
                <a:blip r:embed="rId4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D2303BC-58EB-294E-9933-BA740AEAE41B}"/>
              </a:ext>
            </a:extLst>
          </p:cNvPr>
          <p:cNvCxnSpPr>
            <a:cxnSpLocks noChangeAspect="1"/>
          </p:cNvCxnSpPr>
          <p:nvPr/>
        </p:nvCxnSpPr>
        <p:spPr>
          <a:xfrm>
            <a:off x="3249136" y="3366701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C6D3A-428E-4F47-A648-D1CF83E9EA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0496" y="3625638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</m:oMath>
                  </m:oMathPara>
                </a14:m>
                <a:endParaRPr lang="en-US" sz="18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C6D3A-428E-4F47-A648-D1CF83E9E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496" y="3625638"/>
                <a:ext cx="558117" cy="816972"/>
              </a:xfrm>
              <a:prstGeom prst="rect">
                <a:avLst/>
              </a:prstGeom>
              <a:blipFill>
                <a:blip r:embed="rId5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2ACD4B6-1576-D54D-9368-CE3AD531C849}"/>
              </a:ext>
            </a:extLst>
          </p:cNvPr>
          <p:cNvCxnSpPr>
            <a:cxnSpLocks noChangeAspect="1"/>
          </p:cNvCxnSpPr>
          <p:nvPr/>
        </p:nvCxnSpPr>
        <p:spPr>
          <a:xfrm>
            <a:off x="5138755" y="2896593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D8348C75-3C23-CF4E-BAF7-0109B3F19D3D}"/>
              </a:ext>
            </a:extLst>
          </p:cNvPr>
          <p:cNvSpPr txBox="1"/>
          <p:nvPr/>
        </p:nvSpPr>
        <p:spPr>
          <a:xfrm>
            <a:off x="2021215" y="2430400"/>
            <a:ext cx="70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4220BA7-5D76-E74E-9E13-8DD09B5EE7A8}"/>
              </a:ext>
            </a:extLst>
          </p:cNvPr>
          <p:cNvSpPr txBox="1"/>
          <p:nvPr/>
        </p:nvSpPr>
        <p:spPr>
          <a:xfrm>
            <a:off x="1604389" y="3212546"/>
            <a:ext cx="73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0417C0C-A398-724E-8256-09A5B6081DB2}"/>
              </a:ext>
            </a:extLst>
          </p:cNvPr>
          <p:cNvSpPr txBox="1"/>
          <p:nvPr/>
        </p:nvSpPr>
        <p:spPr>
          <a:xfrm>
            <a:off x="1944507" y="2762854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840DAC2-1B58-6F42-8AA3-2A0D7C0B5783}"/>
              </a:ext>
            </a:extLst>
          </p:cNvPr>
          <p:cNvSpPr txBox="1"/>
          <p:nvPr/>
        </p:nvSpPr>
        <p:spPr>
          <a:xfrm>
            <a:off x="2077012" y="3552652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0.3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6A3110D-00A5-A744-9D82-A625C99D2CA8}"/>
              </a:ext>
            </a:extLst>
          </p:cNvPr>
          <p:cNvSpPr txBox="1"/>
          <p:nvPr/>
        </p:nvSpPr>
        <p:spPr>
          <a:xfrm>
            <a:off x="3966154" y="3683280"/>
            <a:ext cx="71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95FE9F0-FEB9-594B-B161-6041EA347C2C}"/>
              </a:ext>
            </a:extLst>
          </p:cNvPr>
          <p:cNvSpPr txBox="1"/>
          <p:nvPr/>
        </p:nvSpPr>
        <p:spPr>
          <a:xfrm>
            <a:off x="3996844" y="2642005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D3F4ED9-D818-1B49-841B-1BA2370C95AD}"/>
              </a:ext>
            </a:extLst>
          </p:cNvPr>
          <p:cNvCxnSpPr/>
          <p:nvPr/>
        </p:nvCxnSpPr>
        <p:spPr>
          <a:xfrm flipV="1">
            <a:off x="1874082" y="2825031"/>
            <a:ext cx="903782" cy="1001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DF3A7AF-626B-8C43-A36A-5CBFEFDBEEF6}"/>
              </a:ext>
            </a:extLst>
          </p:cNvPr>
          <p:cNvCxnSpPr/>
          <p:nvPr/>
        </p:nvCxnSpPr>
        <p:spPr>
          <a:xfrm>
            <a:off x="1913120" y="3910151"/>
            <a:ext cx="8563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CD33A6B-4997-4B4C-8D34-D03BFB9D9DFF}"/>
              </a:ext>
            </a:extLst>
          </p:cNvPr>
          <p:cNvCxnSpPr/>
          <p:nvPr/>
        </p:nvCxnSpPr>
        <p:spPr>
          <a:xfrm flipV="1">
            <a:off x="3876981" y="3429000"/>
            <a:ext cx="800009" cy="40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8F2418-B2C7-9B4F-B1F1-E6B1C5DE042A}"/>
              </a:ext>
            </a:extLst>
          </p:cNvPr>
          <p:cNvCxnSpPr/>
          <p:nvPr/>
        </p:nvCxnSpPr>
        <p:spPr>
          <a:xfrm>
            <a:off x="1874082" y="2798675"/>
            <a:ext cx="8167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F8D01-23D4-5B43-93EF-E787EE0FB5CD}"/>
              </a:ext>
            </a:extLst>
          </p:cNvPr>
          <p:cNvCxnSpPr/>
          <p:nvPr/>
        </p:nvCxnSpPr>
        <p:spPr>
          <a:xfrm>
            <a:off x="1874082" y="2854106"/>
            <a:ext cx="856659" cy="972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12296FD-F248-E148-9869-84CA2FDC2371}"/>
              </a:ext>
            </a:extLst>
          </p:cNvPr>
          <p:cNvSpPr txBox="1"/>
          <p:nvPr/>
        </p:nvSpPr>
        <p:spPr>
          <a:xfrm>
            <a:off x="6473480" y="1208726"/>
            <a:ext cx="56035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0.15,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0.25,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0.2,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0.3,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0.4, </a:t>
            </a:r>
            <a:r>
              <a:rPr lang="en-US" sz="2800" dirty="0">
                <a:ea typeface="Cambria Math" panose="02040503050406030204" pitchFamily="18" charset="0"/>
              </a:rPr>
              <a:t>and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0.45:</a:t>
            </a: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i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45471BF-DC6A-CF44-BDDE-BF636B08286D}"/>
                  </a:ext>
                </a:extLst>
              </p:cNvPr>
              <p:cNvSpPr/>
              <p:nvPr/>
            </p:nvSpPr>
            <p:spPr>
              <a:xfrm>
                <a:off x="4115210" y="3360937"/>
                <a:ext cx="7184841" cy="1531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US" sz="2800" b="0" i="0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out</m:t>
                      </m:r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baseline="300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800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0.44</m:t>
                            </m:r>
                          </m:sup>
                        </m:sSup>
                      </m:den>
                    </m:f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0.61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45471BF-DC6A-CF44-BDDE-BF636B082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10" y="3360937"/>
                <a:ext cx="7184841" cy="1531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A5E28A-648E-D845-9528-355A4A0982D2}"/>
                  </a:ext>
                </a:extLst>
              </p:cNvPr>
              <p:cNvSpPr/>
              <p:nvPr/>
            </p:nvSpPr>
            <p:spPr>
              <a:xfrm>
                <a:off x="4774996" y="2303687"/>
                <a:ext cx="7409159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sz="2800" b="0" i="1" baseline="30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in</m:t>
                    </m:r>
                  </m:oMath>
                </a14:m>
                <a:r>
                  <a:rPr lang="en-US" sz="28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out</m:t>
                        </m:r>
                      </m:sup>
                    </m:sSubSup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out</m:t>
                        </m:r>
                      </m:sup>
                    </m:sSubSup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       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</m:t>
                    </m:r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0.52</m:t>
                    </m:r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0.45</m:t>
                    </m:r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0.53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0.44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A5E28A-648E-D845-9528-355A4A098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996" y="2303687"/>
                <a:ext cx="7409159" cy="892552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25B27EE-E796-0E44-B0B1-3B6DBE9412C4}"/>
              </a:ext>
            </a:extLst>
          </p:cNvPr>
          <p:cNvSpPr/>
          <p:nvPr/>
        </p:nvSpPr>
        <p:spPr>
          <a:xfrm>
            <a:off x="4565005" y="5307842"/>
            <a:ext cx="6092825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8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46346-2C7A-0A4B-B186-00AA5C9B94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4574" y="3095419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sz="2400" b="1" i="0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𝐢𝐧</m:t>
                      </m:r>
                    </m:oMath>
                  </m:oMathPara>
                </a14:m>
                <a:endParaRPr lang="en-US" sz="2400" baseline="30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46346-2C7A-0A4B-B186-00AA5C9B9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74" y="3095419"/>
                <a:ext cx="558117" cy="8169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BBCF53A-C231-0F49-8756-09B1C64A07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19488" y="3101824"/>
                <a:ext cx="558117" cy="93812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sz="2400" b="1" i="0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𝐨𝐮𝐭</m:t>
                      </m:r>
                    </m:oMath>
                  </m:oMathPara>
                </a14:m>
                <a:endParaRPr lang="en-US" sz="2400" baseline="30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BBCF53A-C231-0F49-8756-09B1C64A0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488" y="3101824"/>
                <a:ext cx="558117" cy="938127"/>
              </a:xfrm>
              <a:prstGeom prst="rect">
                <a:avLst/>
              </a:prstGeom>
              <a:blipFill>
                <a:blip r:embed="rId9"/>
                <a:stretch>
                  <a:fillRect r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11DE8D2-AE60-764E-BA0D-86CD164F951E}"/>
              </a:ext>
            </a:extLst>
          </p:cNvPr>
          <p:cNvSpPr/>
          <p:nvPr/>
        </p:nvSpPr>
        <p:spPr>
          <a:xfrm>
            <a:off x="465099" y="5258272"/>
            <a:ext cx="11186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For binary classification, we would classify this as </a:t>
            </a:r>
            <a:r>
              <a:rPr lang="en-US" sz="2800" b="1" dirty="0"/>
              <a:t>class 1</a:t>
            </a:r>
            <a:r>
              <a:rPr lang="en-US" sz="2800" dirty="0"/>
              <a:t> (as 0.61 &gt; 0.5)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B89859-4638-4747-8A8A-AA126A69D3B5}"/>
              </a:ext>
            </a:extLst>
          </p:cNvPr>
          <p:cNvCxnSpPr/>
          <p:nvPr/>
        </p:nvCxnSpPr>
        <p:spPr>
          <a:xfrm>
            <a:off x="3765693" y="2825031"/>
            <a:ext cx="909610" cy="456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14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 Function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Binary classification</a:t>
            </a:r>
            <a:r>
              <a:rPr lang="en-US" sz="2800" dirty="0"/>
              <a:t>: </a:t>
            </a:r>
            <a:r>
              <a:rPr lang="en-US" sz="2800" b="1" dirty="0"/>
              <a:t>Sigmoid</a:t>
            </a:r>
          </a:p>
          <a:p>
            <a:pPr lvl="1"/>
            <a:r>
              <a:rPr lang="en-US" sz="2400" dirty="0"/>
              <a:t>Outputs P(target class | x) in (0,1)</a:t>
            </a:r>
          </a:p>
          <a:p>
            <a:pPr lvl="1"/>
            <a:r>
              <a:rPr lang="en-US" sz="2400" dirty="0"/>
              <a:t>Last layer is Logistic Regression of output of previous layers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sz="2800" b="1" dirty="0"/>
              <a:t>Multi-class classification: </a:t>
            </a:r>
            <a:r>
              <a:rPr lang="en-US" sz="2800" b="1" dirty="0" err="1"/>
              <a:t>Softmax</a:t>
            </a:r>
            <a:endParaRPr lang="en-US" sz="2800" b="1" dirty="0"/>
          </a:p>
          <a:p>
            <a:pPr lvl="1"/>
            <a:r>
              <a:rPr lang="en-US" sz="2400" dirty="0"/>
              <a:t>Still want probability for each class output in (0,1)</a:t>
            </a:r>
          </a:p>
          <a:p>
            <a:pPr lvl="1"/>
            <a:r>
              <a:rPr lang="en-US" sz="2400" dirty="0"/>
              <a:t>Want sum of output to be 1 (probability distribution)</a:t>
            </a:r>
          </a:p>
          <a:p>
            <a:pPr lvl="1"/>
            <a:r>
              <a:rPr lang="en-US" sz="2400" dirty="0"/>
              <a:t>Training drives value for target class up, others down</a:t>
            </a:r>
          </a:p>
          <a:p>
            <a:pPr marL="456971" lvl="1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b="1" dirty="0"/>
              <a:t>Regression: </a:t>
            </a:r>
            <a:r>
              <a:rPr lang="en-US" sz="2800" dirty="0"/>
              <a:t>Output activation can be linear or </a:t>
            </a:r>
            <a:r>
              <a:rPr lang="en-US" sz="2800" dirty="0" err="1"/>
              <a:t>ReLU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EE5C2-FF15-0E4D-AB2C-2EA7A08D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090" y="1018760"/>
            <a:ext cx="2419350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98291-B290-7643-B4ED-06E91E4E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443" y="3880909"/>
            <a:ext cx="3370082" cy="1005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22B28E-A932-684D-A749-9093455A49E0}"/>
                  </a:ext>
                </a:extLst>
              </p:cNvPr>
              <p:cNvSpPr/>
              <p:nvPr/>
            </p:nvSpPr>
            <p:spPr>
              <a:xfrm>
                <a:off x="6088711" y="1500819"/>
                <a:ext cx="2608732" cy="61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22B28E-A932-684D-A749-9093455A4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711" y="1500819"/>
                <a:ext cx="2608732" cy="615874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3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Cost Functions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0067E-6D26-F246-A09E-730A8B355778}"/>
              </a:ext>
            </a:extLst>
          </p:cNvPr>
          <p:cNvSpPr txBox="1"/>
          <p:nvPr/>
        </p:nvSpPr>
        <p:spPr>
          <a:xfrm>
            <a:off x="8538359" y="1509450"/>
            <a:ext cx="4548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Notation for Classification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/>
              <a:t> = training examples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j </a:t>
            </a:r>
            <a:r>
              <a:rPr lang="en-US" sz="2000" dirty="0"/>
              <a:t>=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/>
              <a:t>classes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000" dirty="0"/>
              <a:t> = prediction (probability)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dirty="0"/>
              <a:t> = true class (1/yes, 0/no)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A7E20F-21EC-AD49-AE60-889BD1225ECD}"/>
                  </a:ext>
                </a:extLst>
              </p:cNvPr>
              <p:cNvSpPr txBox="1"/>
              <p:nvPr/>
            </p:nvSpPr>
            <p:spPr>
              <a:xfrm>
                <a:off x="8538358" y="4618686"/>
                <a:ext cx="349514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Notation for Regression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2000" dirty="0"/>
                  <a:t> = training examples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000" dirty="0"/>
                  <a:t> = prediction (numeric,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2000" dirty="0"/>
                  <a:t>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2000" dirty="0"/>
                  <a:t> = true value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A7E20F-21EC-AD49-AE60-889BD1225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358" y="4618686"/>
                <a:ext cx="3495145" cy="1323439"/>
              </a:xfrm>
              <a:prstGeom prst="rect">
                <a:avLst/>
              </a:prstGeom>
              <a:blipFill>
                <a:blip r:embed="rId2"/>
                <a:stretch>
                  <a:fillRect l="-1812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AD9713-1ACE-9C47-A62C-77965F237D76}"/>
                  </a:ext>
                </a:extLst>
              </p:cNvPr>
              <p:cNvSpPr/>
              <p:nvPr/>
            </p:nvSpPr>
            <p:spPr>
              <a:xfrm>
                <a:off x="344385" y="4694749"/>
                <a:ext cx="6963542" cy="130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Regression: </a:t>
                </a:r>
                <a:r>
                  <a:rPr lang="en-US" sz="2800" dirty="0"/>
                  <a:t>Mean Squared Error: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examples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000" i="0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AD9713-1ACE-9C47-A62C-77965F237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85" y="4694749"/>
                <a:ext cx="6963542" cy="1307602"/>
              </a:xfrm>
              <a:prstGeom prst="rect">
                <a:avLst/>
              </a:prstGeom>
              <a:blipFill>
                <a:blip r:embed="rId3"/>
                <a:stretch>
                  <a:fillRect l="-1639" t="-48077" b="-10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FACDA0-A458-5E4B-B359-45ED62F5DDB7}"/>
                  </a:ext>
                </a:extLst>
              </p:cNvPr>
              <p:cNvSpPr/>
              <p:nvPr/>
            </p:nvSpPr>
            <p:spPr>
              <a:xfrm>
                <a:off x="344385" y="3111029"/>
                <a:ext cx="8193974" cy="1507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Multiclass classification: </a:t>
                </a:r>
                <a:r>
                  <a:rPr lang="en-US" sz="2800" dirty="0"/>
                  <a:t>Cross entropy for </a:t>
                </a:r>
                <a:r>
                  <a:rPr lang="en-US" sz="2800" dirty="0" err="1"/>
                  <a:t>Softmax</a:t>
                </a:r>
                <a:endParaRPr lang="en-US" sz="280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000" i="0">
                              <a:latin typeface="Cambria Math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xamples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charset="0"/>
                                </a:rPr>
                                <m:t>classes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FACDA0-A458-5E4B-B359-45ED62F5D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85" y="3111029"/>
                <a:ext cx="8193974" cy="1507657"/>
              </a:xfrm>
              <a:prstGeom prst="rect">
                <a:avLst/>
              </a:prstGeom>
              <a:blipFill>
                <a:blip r:embed="rId4"/>
                <a:stretch>
                  <a:fillRect l="-1393" t="-2833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AA0384-2A8A-E14F-A385-DFD13934963D}"/>
                  </a:ext>
                </a:extLst>
              </p:cNvPr>
              <p:cNvSpPr/>
              <p:nvPr/>
            </p:nvSpPr>
            <p:spPr>
              <a:xfrm>
                <a:off x="346364" y="1509450"/>
                <a:ext cx="7315200" cy="1507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Binary classification: </a:t>
                </a:r>
                <a:r>
                  <a:rPr lang="en-US" sz="2800" dirty="0"/>
                  <a:t>Cross entropy for logistic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000" i="0">
                              <a:latin typeface="Cambria Math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xamples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i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ln</m:t>
                          </m:r>
                          <m:r>
                            <a:rPr lang="en-US" sz="2000" i="0">
                              <a:latin typeface="Cambria Math" charset="0"/>
                            </a:rPr>
                            <m:t>(1−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p</m:t>
                          </m:r>
                          <m:r>
                            <a:rPr lang="en-US" sz="2000" i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AA0384-2A8A-E14F-A385-DFD139349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4" y="1509450"/>
                <a:ext cx="7315200" cy="1507657"/>
              </a:xfrm>
              <a:prstGeom prst="rect">
                <a:avLst/>
              </a:prstGeom>
              <a:blipFill>
                <a:blip r:embed="rId5"/>
                <a:stretch>
                  <a:fillRect l="-1560" t="-28333" r="-867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76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800" b="1" dirty="0"/>
              <a:t>Day 1</a:t>
            </a:r>
            <a:r>
              <a:rPr lang="en-US" sz="2800" dirty="0"/>
              <a:t>: Introduction to ML, Model Building, Text Processing, Bag of Words (</a:t>
            </a:r>
            <a:r>
              <a:rPr lang="en-US" sz="2800" dirty="0" err="1"/>
              <a:t>BoW</a:t>
            </a:r>
            <a:r>
              <a:rPr lang="en-US" sz="2800" dirty="0"/>
              <a:t>), and K Nearest Neighbors Model (KNN)</a:t>
            </a:r>
          </a:p>
          <a:p>
            <a:pPr marL="285750" indent="-285750"/>
            <a:r>
              <a:rPr lang="en-US" sz="2800" b="1" dirty="0"/>
              <a:t>Day 2: </a:t>
            </a:r>
            <a:r>
              <a:rPr lang="en-US" sz="2800" dirty="0"/>
              <a:t>Tree-based Models</a:t>
            </a:r>
            <a:r>
              <a:rPr lang="en-US" sz="2800" b="1" dirty="0"/>
              <a:t>, </a:t>
            </a:r>
            <a:r>
              <a:rPr lang="en-US" sz="2800" dirty="0"/>
              <a:t>Regression Models, Optimization, Regularization, Hyperparameter Tuning, AWS AI/ML Services</a:t>
            </a:r>
          </a:p>
          <a:p>
            <a:pPr marL="285750" indent="-285750"/>
            <a:r>
              <a:rPr lang="en-US" sz="2800" b="1" dirty="0"/>
              <a:t>Day 3: </a:t>
            </a:r>
            <a:r>
              <a:rPr lang="en-US" sz="2800" dirty="0"/>
              <a:t>Neural Networks, Word Embeddings, Recurrent Neural Networks (RNN), and Transformers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/>
            <a:r>
              <a:rPr lang="en-US" sz="2800" b="1" dirty="0"/>
              <a:t>Day 4: </a:t>
            </a:r>
            <a:r>
              <a:rPr lang="en-US" sz="2800" dirty="0"/>
              <a:t>Tabular Data, </a:t>
            </a:r>
            <a:r>
              <a:rPr lang="en-US" sz="2800" dirty="0" err="1"/>
              <a:t>AutoGluon</a:t>
            </a:r>
            <a:r>
              <a:rPr lang="en-US" sz="2800" dirty="0"/>
              <a:t>, Image Classification, Convolutional Neural Networks (CNN), and Transfer Learning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9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Neural Networks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During the training of neural networks, we update the weights in the network by applying the gradient descent method.</a:t>
            </a:r>
          </a:p>
          <a:p>
            <a:r>
              <a:rPr lang="en-US" sz="2800" dirty="0"/>
              <a:t>Cost function is selected according to problem: Binary, Multi-class Classification or Regression.</a:t>
            </a:r>
          </a:p>
          <a:p>
            <a:r>
              <a:rPr lang="en-US" sz="2800" dirty="0"/>
              <a:t>Weight update formula: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30AA6B-1A7C-F945-8939-9BC8517446FF}"/>
              </a:ext>
            </a:extLst>
          </p:cNvPr>
          <p:cNvSpPr/>
          <p:nvPr/>
        </p:nvSpPr>
        <p:spPr>
          <a:xfrm>
            <a:off x="5476215" y="3996612"/>
            <a:ext cx="791599" cy="10705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645EF1-2655-DA4B-B93C-C4AD81D480E7}"/>
                  </a:ext>
                </a:extLst>
              </p:cNvPr>
              <p:cNvSpPr/>
              <p:nvPr/>
            </p:nvSpPr>
            <p:spPr>
              <a:xfrm>
                <a:off x="1586594" y="4143432"/>
                <a:ext cx="4658135" cy="776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learning</m:t>
                    </m:r>
                    <m:r>
                      <a:rPr lang="en-US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28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en-US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645EF1-2655-DA4B-B93C-C4AD81D48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594" y="4143432"/>
                <a:ext cx="4658135" cy="776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7E8826-37F1-4F45-9181-9D8C81B5DECC}"/>
              </a:ext>
            </a:extLst>
          </p:cNvPr>
          <p:cNvCxnSpPr/>
          <p:nvPr/>
        </p:nvCxnSpPr>
        <p:spPr>
          <a:xfrm>
            <a:off x="6391429" y="4920311"/>
            <a:ext cx="849194" cy="23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1333F2-8059-2148-A29D-BCB853D916CB}"/>
                  </a:ext>
                </a:extLst>
              </p:cNvPr>
              <p:cNvSpPr txBox="1"/>
              <p:nvPr/>
            </p:nvSpPr>
            <p:spPr>
              <a:xfrm>
                <a:off x="7316738" y="4941968"/>
                <a:ext cx="39550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1333F2-8059-2148-A29D-BCB853D91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738" y="4941968"/>
                <a:ext cx="3955044" cy="461665"/>
              </a:xfrm>
              <a:prstGeom prst="rect">
                <a:avLst/>
              </a:prstGeom>
              <a:blipFill>
                <a:blip r:embed="rId3"/>
                <a:stretch>
                  <a:fillRect l="-2564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C01536-5948-CF41-9A18-6DD192A8FD8B}"/>
              </a:ext>
            </a:extLst>
          </p:cNvPr>
          <p:cNvSpPr txBox="1"/>
          <p:nvPr/>
        </p:nvSpPr>
        <p:spPr>
          <a:xfrm>
            <a:off x="7339643" y="4168890"/>
            <a:ext cx="189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C: Cost</a:t>
            </a:r>
          </a:p>
        </p:txBody>
      </p:sp>
    </p:spTree>
    <p:extLst>
      <p:ext uri="{BB962C8B-B14F-4D97-AF65-F5344CB8AC3E}">
        <p14:creationId xmlns:p14="http://schemas.microsoft.com/office/powerpoint/2010/main" val="103475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Regularization technique to prevent overfitting.</a:t>
            </a:r>
          </a:p>
          <a:p>
            <a:r>
              <a:rPr lang="en-US" sz="2400" dirty="0"/>
              <a:t>Randomly removes some nodes and their connections during the training.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660FA-FF62-354C-9AA2-43A29388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73" y="2587797"/>
            <a:ext cx="3347389" cy="289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65D6-8228-A543-88CA-87D79A80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922" y="2870860"/>
            <a:ext cx="3010263" cy="261172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292D1BC-13CF-F649-B918-00F1C8388A43}"/>
              </a:ext>
            </a:extLst>
          </p:cNvPr>
          <p:cNvSpPr/>
          <p:nvPr/>
        </p:nvSpPr>
        <p:spPr>
          <a:xfrm>
            <a:off x="5308176" y="3766076"/>
            <a:ext cx="1143732" cy="538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6459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implement neural networks using the Gluon Library.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Gluon</a:t>
            </a:r>
            <a:r>
              <a:rPr lang="en-US" sz="2800" dirty="0"/>
              <a:t> is an open source deep learning library.</a:t>
            </a:r>
          </a:p>
          <a:p>
            <a:r>
              <a:rPr lang="en-US" sz="2800" dirty="0"/>
              <a:t>The exercise covers the following topics:</a:t>
            </a:r>
          </a:p>
          <a:p>
            <a:pPr marL="778857" lvl="1" indent="-342900"/>
            <a:r>
              <a:rPr lang="en-US" sz="2800" dirty="0"/>
              <a:t>Sequential module</a:t>
            </a:r>
          </a:p>
          <a:p>
            <a:pPr marL="778857" lvl="1" indent="-342900"/>
            <a:r>
              <a:rPr lang="en-US" sz="2800" dirty="0"/>
              <a:t>Loss functions</a:t>
            </a:r>
          </a:p>
          <a:p>
            <a:pPr marL="778857" lvl="1" indent="-342900"/>
            <a:r>
              <a:rPr lang="en-US" sz="2800" dirty="0"/>
              <a:t>Trainer module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“EMBK-NLP-DAY3-NN-NB.ipynb”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5C10D2-2FC0-7842-8CE2-18733C30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8806" y="2530282"/>
            <a:ext cx="3221774" cy="10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9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07749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One-hot-encoding: </a:t>
            </a:r>
            <a:r>
              <a:rPr lang="en-US" sz="2800" dirty="0"/>
              <a:t>We can represent each word in a vocabulary with one-hot codes. </a:t>
            </a:r>
          </a:p>
          <a:p>
            <a:pPr marL="0" indent="0">
              <a:buNone/>
            </a:pPr>
            <a:r>
              <a:rPr lang="en-US" sz="2800" b="1" dirty="0"/>
              <a:t>Example: </a:t>
            </a:r>
            <a:r>
              <a:rPr lang="en-US" sz="2800" dirty="0"/>
              <a:t>Assume a vocabulary </a:t>
            </a:r>
            <a:r>
              <a:rPr lang="en-US" sz="2800" b="1" dirty="0"/>
              <a:t>V</a:t>
            </a:r>
            <a:r>
              <a:rPr lang="en-US" sz="2800" dirty="0"/>
              <a:t> of size 10,000</a:t>
            </a:r>
          </a:p>
          <a:p>
            <a:pPr marL="0" indent="0">
              <a:buNone/>
            </a:pPr>
            <a:r>
              <a:rPr lang="en-US" sz="2400" dirty="0"/>
              <a:t>V = [&lt;UNKN&gt;, a, about, …, zombie]    (&lt;UNKN&gt; is reserved for unknown words)</a:t>
            </a:r>
          </a:p>
          <a:p>
            <a:pPr marL="0" indent="0">
              <a:buNone/>
            </a:pPr>
            <a:endParaRPr lang="en-US" sz="24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8D2611-91F3-B448-AA64-A9C919706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79266"/>
              </p:ext>
            </p:extLst>
          </p:nvPr>
        </p:nvGraphicFramePr>
        <p:xfrm>
          <a:off x="1441924" y="3330442"/>
          <a:ext cx="3442897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150">
                  <a:extLst>
                    <a:ext uri="{9D8B030D-6E8A-4147-A177-3AD203B41FA5}">
                      <a16:colId xmlns:a16="http://schemas.microsoft.com/office/drawing/2014/main" val="924740822"/>
                    </a:ext>
                  </a:extLst>
                </a:gridCol>
                <a:gridCol w="2189747">
                  <a:extLst>
                    <a:ext uri="{9D8B030D-6E8A-4147-A177-3AD203B41FA5}">
                      <a16:colId xmlns:a16="http://schemas.microsoft.com/office/drawing/2014/main" val="4114018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32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&lt;UNKN&gt;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[1, 0, 0, …., 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59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[0, 1, 0, …., 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7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[0, 0, 1, …., 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0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83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9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zombie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[0, 0, 0, …., 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72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81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Let’s look at the following words and their codes:</a:t>
            </a:r>
          </a:p>
          <a:p>
            <a:pPr marL="0" indent="0">
              <a:buNone/>
            </a:pPr>
            <a:endParaRPr lang="en-US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D27B00-E50B-9D4A-BB8B-A584FD951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25931"/>
              </p:ext>
            </p:extLst>
          </p:nvPr>
        </p:nvGraphicFramePr>
        <p:xfrm>
          <a:off x="694208" y="1901879"/>
          <a:ext cx="7162416" cy="419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736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9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126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73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02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14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078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9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947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9F4BD9-A774-2A45-B1AE-95A1178316BA}"/>
              </a:ext>
            </a:extLst>
          </p:cNvPr>
          <p:cNvSpPr txBox="1"/>
          <p:nvPr/>
        </p:nvSpPr>
        <p:spPr>
          <a:xfrm>
            <a:off x="8662736" y="2105561"/>
            <a:ext cx="2673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One-hot-encoding can’t capture the semantic relationships between words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55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Let’s look at the following words and their codes:</a:t>
            </a:r>
          </a:p>
          <a:p>
            <a:pPr marL="0" indent="0">
              <a:buNone/>
            </a:pPr>
            <a:endParaRPr lang="en-US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D27B00-E50B-9D4A-BB8B-A584FD951A6C}"/>
              </a:ext>
            </a:extLst>
          </p:cNvPr>
          <p:cNvGraphicFramePr>
            <a:graphicFrameLocks noGrp="1"/>
          </p:cNvGraphicFramePr>
          <p:nvPr/>
        </p:nvGraphicFramePr>
        <p:xfrm>
          <a:off x="694208" y="1901879"/>
          <a:ext cx="7162416" cy="419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736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9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126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73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02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14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078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9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947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9F4BD9-A774-2A45-B1AE-95A1178316BA}"/>
              </a:ext>
            </a:extLst>
          </p:cNvPr>
          <p:cNvSpPr txBox="1"/>
          <p:nvPr/>
        </p:nvSpPr>
        <p:spPr>
          <a:xfrm>
            <a:off x="8662736" y="2105561"/>
            <a:ext cx="2673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One-hot-encoding can’t capture the semantic relationships between words.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99757-73A9-B940-A83F-04CAAB15E551}"/>
              </a:ext>
            </a:extLst>
          </p:cNvPr>
          <p:cNvSpPr/>
          <p:nvPr/>
        </p:nvSpPr>
        <p:spPr>
          <a:xfrm>
            <a:off x="8662736" y="4208742"/>
            <a:ext cx="2673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What if we were able to assign values to each word?</a:t>
            </a:r>
          </a:p>
        </p:txBody>
      </p:sp>
    </p:spTree>
    <p:extLst>
      <p:ext uri="{BB962C8B-B14F-4D97-AF65-F5344CB8AC3E}">
        <p14:creationId xmlns:p14="http://schemas.microsoft.com/office/powerpoint/2010/main" val="4157176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799451"/>
              </p:ext>
            </p:extLst>
          </p:nvPr>
        </p:nvGraphicFramePr>
        <p:xfrm>
          <a:off x="1163440" y="1745469"/>
          <a:ext cx="7162414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A74BA9B-6B06-DC43-ABEC-5EF082DBE982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11180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25479"/>
              </p:ext>
            </p:extLst>
          </p:nvPr>
        </p:nvGraphicFramePr>
        <p:xfrm>
          <a:off x="1163440" y="1745469"/>
          <a:ext cx="716241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9578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11497BB-F0D2-9049-B456-392C9641F17A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261814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81027"/>
              </p:ext>
            </p:extLst>
          </p:nvPr>
        </p:nvGraphicFramePr>
        <p:xfrm>
          <a:off x="1163440" y="1745469"/>
          <a:ext cx="716241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48639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2BD0A26-B504-8348-BC48-1CB858B41A8F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78376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42410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/>
        </p:nvGraphicFramePr>
        <p:xfrm>
          <a:off x="1163440" y="1745469"/>
          <a:ext cx="7162414" cy="190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48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23025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3BB218D-C50D-B740-B86E-FF4985304442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862855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51926"/>
              </p:ext>
            </p:extLst>
          </p:nvPr>
        </p:nvGraphicFramePr>
        <p:xfrm>
          <a:off x="1163440" y="1745469"/>
          <a:ext cx="7162414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48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230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829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591124D-448D-1C4F-8363-532C16B40F74}"/>
              </a:ext>
            </a:extLst>
          </p:cNvPr>
          <p:cNvSpPr txBox="1"/>
          <p:nvPr/>
        </p:nvSpPr>
        <p:spPr>
          <a:xfrm>
            <a:off x="8807115" y="4017896"/>
            <a:ext cx="2673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We will call these set of numbers:        “</a:t>
            </a:r>
            <a:r>
              <a:rPr lang="en-US" sz="2400" b="1" dirty="0">
                <a:solidFill>
                  <a:schemeClr val="accent3"/>
                </a:solidFill>
              </a:rPr>
              <a:t>Word Vectors</a:t>
            </a:r>
            <a:r>
              <a:rPr lang="en-US" sz="2400" b="1" dirty="0"/>
              <a:t>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E3C2B-1844-1144-8AB2-F470788EE1EF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59387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Word2Vec</a:t>
            </a:r>
            <a:r>
              <a:rPr lang="en-US" sz="2800" dirty="0"/>
              <a:t> is a two layer neural network that produces </a:t>
            </a:r>
            <a:r>
              <a:rPr lang="en-US" sz="2800" b="1" dirty="0">
                <a:solidFill>
                  <a:srgbClr val="00B050"/>
                </a:solidFill>
              </a:rPr>
              <a:t>word vectors </a:t>
            </a:r>
            <a:r>
              <a:rPr lang="en-US" sz="2800" dirty="0"/>
              <a:t>also called “</a:t>
            </a:r>
            <a:r>
              <a:rPr lang="en-US" sz="2800" b="1" dirty="0">
                <a:solidFill>
                  <a:srgbClr val="00B050"/>
                </a:solidFill>
              </a:rPr>
              <a:t>word embeddings</a:t>
            </a:r>
            <a:r>
              <a:rPr lang="en-US" sz="2800" dirty="0"/>
              <a:t>”. </a:t>
            </a:r>
          </a:p>
          <a:p>
            <a:pPr marL="0" indent="0">
              <a:buNone/>
            </a:pPr>
            <a:r>
              <a:rPr lang="en-US" sz="2800" dirty="0"/>
              <a:t>This model produces </a:t>
            </a:r>
            <a:r>
              <a:rPr lang="en-US" sz="2800" dirty="0">
                <a:solidFill>
                  <a:srgbClr val="00B050"/>
                </a:solidFill>
              </a:rPr>
              <a:t>similar vectors </a:t>
            </a:r>
            <a:r>
              <a:rPr lang="en-US" sz="2800" dirty="0"/>
              <a:t>for semantically </a:t>
            </a:r>
            <a:r>
              <a:rPr lang="en-US" sz="2800" dirty="0">
                <a:solidFill>
                  <a:srgbClr val="00B050"/>
                </a:solidFill>
              </a:rPr>
              <a:t>similar words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5D14E-5669-F74D-878D-292D82222A0D}"/>
              </a:ext>
            </a:extLst>
          </p:cNvPr>
          <p:cNvSpPr txBox="1"/>
          <p:nvPr/>
        </p:nvSpPr>
        <p:spPr>
          <a:xfrm>
            <a:off x="903957" y="3546206"/>
            <a:ext cx="2200190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Intuition, curiosity, and the power of wandering </a:t>
            </a:r>
          </a:p>
          <a:p>
            <a:r>
              <a:rPr lang="en-US" sz="800" dirty="0"/>
              <a:t>From very early on in Amazon’s life, we knew we wanted to create a culture of builders – people who are curious, explorers. They like to invent. Even when they’re experts, they are “fresh” with a beginner’s mind. They see the way we do things as just the way we do things now. A builder’s mentality helps us approach big, hard-to-solve opportunities with a humble conviction that success can come through iteration: invent, launch, reinvent, relaunch, start over, rinse, repeat, again and again. They know the path to success is anything but straight. </a:t>
            </a:r>
          </a:p>
          <a:p>
            <a:r>
              <a:rPr lang="en-US" sz="800" dirty="0"/>
              <a:t>Sometimes (often actually) in business, you do know where you’re going……….</a:t>
            </a:r>
            <a:endParaRPr lang="en-US" sz="80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5726A-B6E8-2540-BD95-5A07E2FAF9B0}"/>
              </a:ext>
            </a:extLst>
          </p:cNvPr>
          <p:cNvSpPr/>
          <p:nvPr/>
        </p:nvSpPr>
        <p:spPr>
          <a:xfrm>
            <a:off x="4318874" y="4087627"/>
            <a:ext cx="2466474" cy="962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Word2Vec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D34096E-F4F7-0E45-B4FA-B61FF75C4801}"/>
              </a:ext>
            </a:extLst>
          </p:cNvPr>
          <p:cNvSpPr/>
          <p:nvPr/>
        </p:nvSpPr>
        <p:spPr>
          <a:xfrm>
            <a:off x="3313896" y="4389110"/>
            <a:ext cx="782053" cy="35956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44065E-BD8A-704B-9B50-FE8CE1B8E17B}"/>
              </a:ext>
            </a:extLst>
          </p:cNvPr>
          <p:cNvSpPr/>
          <p:nvPr/>
        </p:nvSpPr>
        <p:spPr>
          <a:xfrm>
            <a:off x="7008273" y="4389110"/>
            <a:ext cx="782053" cy="35956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88F92-F828-584B-90A4-C14DD38804D9}"/>
              </a:ext>
            </a:extLst>
          </p:cNvPr>
          <p:cNvSpPr txBox="1"/>
          <p:nvPr/>
        </p:nvSpPr>
        <p:spPr>
          <a:xfrm>
            <a:off x="903957" y="3045443"/>
            <a:ext cx="220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Text Corpus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3C151-AA18-5C40-81F9-9215868982F9}"/>
              </a:ext>
            </a:extLst>
          </p:cNvPr>
          <p:cNvSpPr txBox="1"/>
          <p:nvPr/>
        </p:nvSpPr>
        <p:spPr>
          <a:xfrm>
            <a:off x="8605886" y="3045442"/>
            <a:ext cx="283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Embedding Matrix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36EE0A2-6A08-1B4B-9F30-69AE77184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32654"/>
              </p:ext>
            </p:extLst>
          </p:nvPr>
        </p:nvGraphicFramePr>
        <p:xfrm>
          <a:off x="7992869" y="3769993"/>
          <a:ext cx="3371061" cy="17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130">
                  <a:extLst>
                    <a:ext uri="{9D8B030D-6E8A-4147-A177-3AD203B41FA5}">
                      <a16:colId xmlns:a16="http://schemas.microsoft.com/office/drawing/2014/main" val="3977107827"/>
                    </a:ext>
                  </a:extLst>
                </a:gridCol>
                <a:gridCol w="2711931">
                  <a:extLst>
                    <a:ext uri="{9D8B030D-6E8A-4147-A177-3AD203B41FA5}">
                      <a16:colId xmlns:a16="http://schemas.microsoft.com/office/drawing/2014/main" val="2730050700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D-dimensional vector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928732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ad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176714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amazon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671549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128692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1865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….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6587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zoom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5472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B899987-3803-EC4D-8C37-50A7A4CA1FCE}"/>
              </a:ext>
            </a:extLst>
          </p:cNvPr>
          <p:cNvSpPr/>
          <p:nvPr/>
        </p:nvSpPr>
        <p:spPr>
          <a:xfrm>
            <a:off x="8893616" y="4061794"/>
            <a:ext cx="2167128" cy="256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235988-1166-8A48-96EF-C98AED1135BB}"/>
              </a:ext>
            </a:extLst>
          </p:cNvPr>
          <p:cNvSpPr/>
          <p:nvPr/>
        </p:nvSpPr>
        <p:spPr>
          <a:xfrm>
            <a:off x="8925218" y="4085955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756C1F-762D-4A40-A012-122D5DCA4C4A}"/>
              </a:ext>
            </a:extLst>
          </p:cNvPr>
          <p:cNvSpPr/>
          <p:nvPr/>
        </p:nvSpPr>
        <p:spPr>
          <a:xfrm>
            <a:off x="9195468" y="408320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7C9C13-2FEA-C84F-9FEE-8B1BE7C4065C}"/>
              </a:ext>
            </a:extLst>
          </p:cNvPr>
          <p:cNvSpPr/>
          <p:nvPr/>
        </p:nvSpPr>
        <p:spPr>
          <a:xfrm>
            <a:off x="9465718" y="408320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10947D-E2AA-C54C-A963-7785F6E5E312}"/>
              </a:ext>
            </a:extLst>
          </p:cNvPr>
          <p:cNvSpPr/>
          <p:nvPr/>
        </p:nvSpPr>
        <p:spPr>
          <a:xfrm>
            <a:off x="9747543" y="408320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47B608-F88B-ED47-8544-244C8BD613E5}"/>
              </a:ext>
            </a:extLst>
          </p:cNvPr>
          <p:cNvSpPr/>
          <p:nvPr/>
        </p:nvSpPr>
        <p:spPr>
          <a:xfrm>
            <a:off x="10032079" y="409038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D9CF9A-A7A7-434F-8230-C2D303BAB164}"/>
              </a:ext>
            </a:extLst>
          </p:cNvPr>
          <p:cNvSpPr/>
          <p:nvPr/>
        </p:nvSpPr>
        <p:spPr>
          <a:xfrm>
            <a:off x="10302329" y="408762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36290D-FCD8-D448-8A08-6B3681F39D39}"/>
              </a:ext>
            </a:extLst>
          </p:cNvPr>
          <p:cNvSpPr/>
          <p:nvPr/>
        </p:nvSpPr>
        <p:spPr>
          <a:xfrm>
            <a:off x="10572579" y="408762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0C795B-3CC7-2C45-A64F-08895ED1543C}"/>
              </a:ext>
            </a:extLst>
          </p:cNvPr>
          <p:cNvSpPr/>
          <p:nvPr/>
        </p:nvSpPr>
        <p:spPr>
          <a:xfrm>
            <a:off x="10842829" y="408762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834935-7DD1-5C49-A89C-945F5DF9E8D4}"/>
              </a:ext>
            </a:extLst>
          </p:cNvPr>
          <p:cNvSpPr/>
          <p:nvPr/>
        </p:nvSpPr>
        <p:spPr>
          <a:xfrm>
            <a:off x="8887388" y="4343730"/>
            <a:ext cx="2167128" cy="256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F9D8D9D-669B-F54D-A648-5C024B710D6E}"/>
              </a:ext>
            </a:extLst>
          </p:cNvPr>
          <p:cNvSpPr/>
          <p:nvPr/>
        </p:nvSpPr>
        <p:spPr>
          <a:xfrm>
            <a:off x="8918990" y="436789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64CEEA-38DB-4745-9E05-DF2E5374C271}"/>
              </a:ext>
            </a:extLst>
          </p:cNvPr>
          <p:cNvSpPr/>
          <p:nvPr/>
        </p:nvSpPr>
        <p:spPr>
          <a:xfrm>
            <a:off x="9189240" y="436513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8CD887-B9F8-274B-A098-9F44739515B7}"/>
              </a:ext>
            </a:extLst>
          </p:cNvPr>
          <p:cNvSpPr/>
          <p:nvPr/>
        </p:nvSpPr>
        <p:spPr>
          <a:xfrm>
            <a:off x="9459490" y="436513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AFDCBC0-2133-8E43-9901-C7714FEB83A4}"/>
              </a:ext>
            </a:extLst>
          </p:cNvPr>
          <p:cNvSpPr/>
          <p:nvPr/>
        </p:nvSpPr>
        <p:spPr>
          <a:xfrm>
            <a:off x="9741315" y="436513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211DD5-B7A0-5B4F-8671-C4F4B377F84F}"/>
              </a:ext>
            </a:extLst>
          </p:cNvPr>
          <p:cNvSpPr/>
          <p:nvPr/>
        </p:nvSpPr>
        <p:spPr>
          <a:xfrm>
            <a:off x="10025851" y="437231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4F76C1-5EF3-1D4B-9B68-E4EC9535F3CA}"/>
              </a:ext>
            </a:extLst>
          </p:cNvPr>
          <p:cNvSpPr/>
          <p:nvPr/>
        </p:nvSpPr>
        <p:spPr>
          <a:xfrm>
            <a:off x="10296101" y="4369563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049A195-A8EA-A84B-8DC2-085C1E4FB756}"/>
              </a:ext>
            </a:extLst>
          </p:cNvPr>
          <p:cNvSpPr/>
          <p:nvPr/>
        </p:nvSpPr>
        <p:spPr>
          <a:xfrm>
            <a:off x="10566351" y="4369563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BB3E54-DFFC-014B-BD76-31DBF7C2184E}"/>
              </a:ext>
            </a:extLst>
          </p:cNvPr>
          <p:cNvSpPr/>
          <p:nvPr/>
        </p:nvSpPr>
        <p:spPr>
          <a:xfrm>
            <a:off x="10836601" y="4369563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176FC1-A720-DF48-8381-2523C0D09BD8}"/>
              </a:ext>
            </a:extLst>
          </p:cNvPr>
          <p:cNvSpPr/>
          <p:nvPr/>
        </p:nvSpPr>
        <p:spPr>
          <a:xfrm>
            <a:off x="8900905" y="5271633"/>
            <a:ext cx="2167128" cy="256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83667F-4D11-844C-B39B-905FFE328A8A}"/>
              </a:ext>
            </a:extLst>
          </p:cNvPr>
          <p:cNvSpPr/>
          <p:nvPr/>
        </p:nvSpPr>
        <p:spPr>
          <a:xfrm>
            <a:off x="8932507" y="5295794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672D7C2-1065-734F-B90B-9EB5ABCEF7E6}"/>
              </a:ext>
            </a:extLst>
          </p:cNvPr>
          <p:cNvSpPr/>
          <p:nvPr/>
        </p:nvSpPr>
        <p:spPr>
          <a:xfrm>
            <a:off x="9202757" y="5293040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ED71AB2-9A42-C748-9C7C-67D4EFD9776D}"/>
              </a:ext>
            </a:extLst>
          </p:cNvPr>
          <p:cNvSpPr/>
          <p:nvPr/>
        </p:nvSpPr>
        <p:spPr>
          <a:xfrm>
            <a:off x="9473007" y="5293040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E24E786-65CC-C64B-8069-DC4752080C86}"/>
              </a:ext>
            </a:extLst>
          </p:cNvPr>
          <p:cNvSpPr/>
          <p:nvPr/>
        </p:nvSpPr>
        <p:spPr>
          <a:xfrm>
            <a:off x="9754832" y="5293040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3CDBF9E-16E3-4B4B-BE98-DDA2CB54FACE}"/>
              </a:ext>
            </a:extLst>
          </p:cNvPr>
          <p:cNvSpPr/>
          <p:nvPr/>
        </p:nvSpPr>
        <p:spPr>
          <a:xfrm>
            <a:off x="10039368" y="5300220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F332C98-5EDE-154A-8878-C46F2BC6720A}"/>
              </a:ext>
            </a:extLst>
          </p:cNvPr>
          <p:cNvSpPr/>
          <p:nvPr/>
        </p:nvSpPr>
        <p:spPr>
          <a:xfrm>
            <a:off x="10309618" y="5297466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1ABF798-217C-514F-9109-BAE81D82D5A5}"/>
              </a:ext>
            </a:extLst>
          </p:cNvPr>
          <p:cNvSpPr/>
          <p:nvPr/>
        </p:nvSpPr>
        <p:spPr>
          <a:xfrm>
            <a:off x="10579868" y="5297466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BFE3E8C-9353-5A4E-A978-B7995E694AEF}"/>
              </a:ext>
            </a:extLst>
          </p:cNvPr>
          <p:cNvSpPr/>
          <p:nvPr/>
        </p:nvSpPr>
        <p:spPr>
          <a:xfrm>
            <a:off x="10850118" y="5297466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4FA4891-0D15-8B48-9232-41F3991F0AE8}"/>
              </a:ext>
            </a:extLst>
          </p:cNvPr>
          <p:cNvSpPr/>
          <p:nvPr/>
        </p:nvSpPr>
        <p:spPr>
          <a:xfrm>
            <a:off x="8919031" y="4658663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5496888-CE4B-204F-8032-16B72CFD4744}"/>
              </a:ext>
            </a:extLst>
          </p:cNvPr>
          <p:cNvSpPr/>
          <p:nvPr/>
        </p:nvSpPr>
        <p:spPr>
          <a:xfrm>
            <a:off x="8920960" y="4857363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8E13E79-3B49-0A4F-A3C2-530AF0023D96}"/>
              </a:ext>
            </a:extLst>
          </p:cNvPr>
          <p:cNvSpPr/>
          <p:nvPr/>
        </p:nvSpPr>
        <p:spPr>
          <a:xfrm>
            <a:off x="8920957" y="5077283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42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Skip-gram </a:t>
            </a:r>
            <a:r>
              <a:rPr lang="en-US" sz="2800" dirty="0"/>
              <a:t>model tries to predict the context words given a center word.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320BB5-82E5-EC4D-9619-2AC250359414}"/>
              </a:ext>
            </a:extLst>
          </p:cNvPr>
          <p:cNvSpPr txBox="1"/>
          <p:nvPr/>
        </p:nvSpPr>
        <p:spPr>
          <a:xfrm>
            <a:off x="3653733" y="3138021"/>
            <a:ext cx="88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center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99FEFD-B3C1-1D4D-A346-C54685A13607}"/>
              </a:ext>
            </a:extLst>
          </p:cNvPr>
          <p:cNvSpPr txBox="1"/>
          <p:nvPr/>
        </p:nvSpPr>
        <p:spPr>
          <a:xfrm>
            <a:off x="1718287" y="3154996"/>
            <a:ext cx="1165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context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C53DFA-2220-B246-9E55-4282EC2E1539}"/>
              </a:ext>
            </a:extLst>
          </p:cNvPr>
          <p:cNvSpPr txBox="1"/>
          <p:nvPr/>
        </p:nvSpPr>
        <p:spPr>
          <a:xfrm>
            <a:off x="6306193" y="3147735"/>
            <a:ext cx="1318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context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D0F875-EA86-F349-9D73-58FB0032EC7B}"/>
              </a:ext>
            </a:extLst>
          </p:cNvPr>
          <p:cNvSpPr txBox="1"/>
          <p:nvPr/>
        </p:nvSpPr>
        <p:spPr>
          <a:xfrm>
            <a:off x="3947074" y="4381693"/>
            <a:ext cx="43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</a:t>
            </a:r>
            <a:endParaRPr 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BCD127-A276-0A4D-A55B-0415E799C680}"/>
              </a:ext>
            </a:extLst>
          </p:cNvPr>
          <p:cNvSpPr txBox="1"/>
          <p:nvPr/>
        </p:nvSpPr>
        <p:spPr>
          <a:xfrm>
            <a:off x="2293360" y="4397082"/>
            <a:ext cx="54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t-2</a:t>
            </a:r>
            <a:endParaRPr 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B13AFF-8B4C-BA4A-8759-68F32D8A4567}"/>
              </a:ext>
            </a:extLst>
          </p:cNvPr>
          <p:cNvSpPr txBox="1"/>
          <p:nvPr/>
        </p:nvSpPr>
        <p:spPr>
          <a:xfrm>
            <a:off x="2701358" y="4381693"/>
            <a:ext cx="57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t-1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C3008B-6BB8-AA4A-B518-BF78AABE565D}"/>
              </a:ext>
            </a:extLst>
          </p:cNvPr>
          <p:cNvSpPr txBox="1"/>
          <p:nvPr/>
        </p:nvSpPr>
        <p:spPr>
          <a:xfrm>
            <a:off x="5795337" y="4360046"/>
            <a:ext cx="95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t+1</a:t>
            </a:r>
            <a:endParaRPr 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0AC1A9-B5C9-CC4E-888D-14840468D4F2}"/>
              </a:ext>
            </a:extLst>
          </p:cNvPr>
          <p:cNvSpPr txBox="1"/>
          <p:nvPr/>
        </p:nvSpPr>
        <p:spPr>
          <a:xfrm>
            <a:off x="6975331" y="4355312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t+2</a:t>
            </a:r>
            <a:endParaRPr lang="en-US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328002-BBF4-EB42-97C8-9589FD9E87A6}"/>
              </a:ext>
            </a:extLst>
          </p:cNvPr>
          <p:cNvSpPr txBox="1"/>
          <p:nvPr/>
        </p:nvSpPr>
        <p:spPr>
          <a:xfrm>
            <a:off x="1713396" y="4363575"/>
            <a:ext cx="69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t-3</a:t>
            </a:r>
            <a:endParaRPr lang="en-US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A39835-F9E7-DC48-BCAB-CB5F31EA9A50}"/>
              </a:ext>
            </a:extLst>
          </p:cNvPr>
          <p:cNvSpPr txBox="1"/>
          <p:nvPr/>
        </p:nvSpPr>
        <p:spPr>
          <a:xfrm>
            <a:off x="7765242" y="4381693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t+3</a:t>
            </a:r>
            <a:endParaRPr lang="en-US" sz="16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A20864-7CF2-AE4D-B80B-32D1190020AB}"/>
              </a:ext>
            </a:extLst>
          </p:cNvPr>
          <p:cNvSpPr txBox="1"/>
          <p:nvPr/>
        </p:nvSpPr>
        <p:spPr>
          <a:xfrm>
            <a:off x="1526011" y="3906699"/>
            <a:ext cx="690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Echo is a smart-speaker developed by Amazon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5EED7D-1134-084D-A6F2-1106D39C8AC9}"/>
              </a:ext>
            </a:extLst>
          </p:cNvPr>
          <p:cNvSpPr txBox="1"/>
          <p:nvPr/>
        </p:nvSpPr>
        <p:spPr>
          <a:xfrm>
            <a:off x="1526011" y="2636250"/>
            <a:ext cx="7502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Echo is a smart-speaker developed by Amazon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19B00-895F-F546-8ADD-629A5BBF417B}"/>
              </a:ext>
            </a:extLst>
          </p:cNvPr>
          <p:cNvSpPr/>
          <p:nvPr/>
        </p:nvSpPr>
        <p:spPr>
          <a:xfrm>
            <a:off x="1581758" y="2681377"/>
            <a:ext cx="142320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A2605D-4CD8-AB4B-984F-229BBCE94EDE}"/>
              </a:ext>
            </a:extLst>
          </p:cNvPr>
          <p:cNvSpPr/>
          <p:nvPr/>
        </p:nvSpPr>
        <p:spPr>
          <a:xfrm>
            <a:off x="3048427" y="2681377"/>
            <a:ext cx="2264351" cy="436896"/>
          </a:xfrm>
          <a:prstGeom prst="rect">
            <a:avLst/>
          </a:prstGeom>
          <a:solidFill>
            <a:schemeClr val="accent2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5C4BEC-F288-DC4B-BC85-0F84C7E254F6}"/>
              </a:ext>
            </a:extLst>
          </p:cNvPr>
          <p:cNvSpPr/>
          <p:nvPr/>
        </p:nvSpPr>
        <p:spPr>
          <a:xfrm>
            <a:off x="5347758" y="2681377"/>
            <a:ext cx="3530022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0DE2C8-C917-5C4D-9471-A5699EC3E0CB}"/>
              </a:ext>
            </a:extLst>
          </p:cNvPr>
          <p:cNvSpPr/>
          <p:nvPr/>
        </p:nvSpPr>
        <p:spPr>
          <a:xfrm>
            <a:off x="1581757" y="3909794"/>
            <a:ext cx="82577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9CEFE62-5ACF-774B-B631-FDE53D415CC0}"/>
              </a:ext>
            </a:extLst>
          </p:cNvPr>
          <p:cNvSpPr/>
          <p:nvPr/>
        </p:nvSpPr>
        <p:spPr>
          <a:xfrm>
            <a:off x="2426709" y="3909794"/>
            <a:ext cx="32046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60A5C68-601D-6949-BCCD-120A77F8F2B6}"/>
              </a:ext>
            </a:extLst>
          </p:cNvPr>
          <p:cNvSpPr/>
          <p:nvPr/>
        </p:nvSpPr>
        <p:spPr>
          <a:xfrm>
            <a:off x="2774024" y="3909794"/>
            <a:ext cx="21936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85AC5A5-E2D0-794D-AD7C-DA8CAB69A0FA}"/>
              </a:ext>
            </a:extLst>
          </p:cNvPr>
          <p:cNvSpPr/>
          <p:nvPr/>
        </p:nvSpPr>
        <p:spPr>
          <a:xfrm>
            <a:off x="3031813" y="3909794"/>
            <a:ext cx="2264351" cy="436896"/>
          </a:xfrm>
          <a:prstGeom prst="rect">
            <a:avLst/>
          </a:prstGeom>
          <a:solidFill>
            <a:schemeClr val="accent2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5CA2E2E-75A8-1F46-929C-13FAD11D2614}"/>
              </a:ext>
            </a:extLst>
          </p:cNvPr>
          <p:cNvSpPr/>
          <p:nvPr/>
        </p:nvSpPr>
        <p:spPr>
          <a:xfrm>
            <a:off x="5347758" y="3909794"/>
            <a:ext cx="1661052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6F61CD1-F2D7-224B-9A01-E039C5279E8E}"/>
              </a:ext>
            </a:extLst>
          </p:cNvPr>
          <p:cNvSpPr/>
          <p:nvPr/>
        </p:nvSpPr>
        <p:spPr>
          <a:xfrm>
            <a:off x="7044529" y="3909794"/>
            <a:ext cx="465515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FB35398-D8FE-1642-8073-79B9C8D9E1AD}"/>
              </a:ext>
            </a:extLst>
          </p:cNvPr>
          <p:cNvSpPr/>
          <p:nvPr/>
        </p:nvSpPr>
        <p:spPr>
          <a:xfrm>
            <a:off x="7545763" y="3909794"/>
            <a:ext cx="133201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73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94FDB5-6686-6446-A556-682A05BAD9CF}"/>
              </a:ext>
            </a:extLst>
          </p:cNvPr>
          <p:cNvSpPr txBox="1"/>
          <p:nvPr/>
        </p:nvSpPr>
        <p:spPr>
          <a:xfrm>
            <a:off x="3131884" y="1898940"/>
            <a:ext cx="43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</a:t>
            </a:r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9122A3-6DBD-B841-8F2B-7452BF1F52FD}"/>
              </a:ext>
            </a:extLst>
          </p:cNvPr>
          <p:cNvSpPr txBox="1"/>
          <p:nvPr/>
        </p:nvSpPr>
        <p:spPr>
          <a:xfrm>
            <a:off x="1478170" y="1914329"/>
            <a:ext cx="54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t-2</a:t>
            </a:r>
            <a:endParaRPr lang="en-US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08B5AA-809B-064F-9979-9636D7C8079B}"/>
              </a:ext>
            </a:extLst>
          </p:cNvPr>
          <p:cNvSpPr txBox="1"/>
          <p:nvPr/>
        </p:nvSpPr>
        <p:spPr>
          <a:xfrm>
            <a:off x="1886168" y="1898940"/>
            <a:ext cx="57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t-1</a:t>
            </a:r>
            <a:endParaRPr 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2127F2-C4CC-2E4F-B204-7E6653A70E62}"/>
              </a:ext>
            </a:extLst>
          </p:cNvPr>
          <p:cNvSpPr txBox="1"/>
          <p:nvPr/>
        </p:nvSpPr>
        <p:spPr>
          <a:xfrm>
            <a:off x="4980147" y="1877293"/>
            <a:ext cx="95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t+1</a:t>
            </a:r>
            <a:endParaRPr 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96F3D2-21E4-624E-AEFF-BD5A44F78EFB}"/>
              </a:ext>
            </a:extLst>
          </p:cNvPr>
          <p:cNvSpPr txBox="1"/>
          <p:nvPr/>
        </p:nvSpPr>
        <p:spPr>
          <a:xfrm>
            <a:off x="6160141" y="1872559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t+2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BB6736B-2CAF-0A43-9276-6D6539010CF8}"/>
              </a:ext>
            </a:extLst>
          </p:cNvPr>
          <p:cNvSpPr txBox="1"/>
          <p:nvPr/>
        </p:nvSpPr>
        <p:spPr>
          <a:xfrm>
            <a:off x="898206" y="1880822"/>
            <a:ext cx="69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t-3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FE06E4-1386-C646-9B4A-CD2833A4AC81}"/>
              </a:ext>
            </a:extLst>
          </p:cNvPr>
          <p:cNvSpPr txBox="1"/>
          <p:nvPr/>
        </p:nvSpPr>
        <p:spPr>
          <a:xfrm>
            <a:off x="6950052" y="1898940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t+3</a:t>
            </a:r>
            <a:endParaRPr 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35EE55-A9A5-6F40-8ECA-94E9C9DC6D65}"/>
              </a:ext>
            </a:extLst>
          </p:cNvPr>
          <p:cNvSpPr txBox="1"/>
          <p:nvPr/>
        </p:nvSpPr>
        <p:spPr>
          <a:xfrm>
            <a:off x="710821" y="1423946"/>
            <a:ext cx="690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Echo is a smart-speaker developed by Amazon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055CBE-A510-8340-8C4B-AE23D47C41CF}"/>
              </a:ext>
            </a:extLst>
          </p:cNvPr>
          <p:cNvSpPr/>
          <p:nvPr/>
        </p:nvSpPr>
        <p:spPr>
          <a:xfrm>
            <a:off x="766567" y="1427041"/>
            <a:ext cx="82577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C93ABD4-AC12-014D-8FCD-0D98A082CD8A}"/>
              </a:ext>
            </a:extLst>
          </p:cNvPr>
          <p:cNvSpPr/>
          <p:nvPr/>
        </p:nvSpPr>
        <p:spPr>
          <a:xfrm>
            <a:off x="1611519" y="1427041"/>
            <a:ext cx="32046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D8018FA-FAD9-F847-9F0F-5DE7FCA571EA}"/>
              </a:ext>
            </a:extLst>
          </p:cNvPr>
          <p:cNvSpPr/>
          <p:nvPr/>
        </p:nvSpPr>
        <p:spPr>
          <a:xfrm>
            <a:off x="1958834" y="1427041"/>
            <a:ext cx="21936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91FBF7-702B-3E45-904C-AFD99A897AB5}"/>
              </a:ext>
            </a:extLst>
          </p:cNvPr>
          <p:cNvSpPr/>
          <p:nvPr/>
        </p:nvSpPr>
        <p:spPr>
          <a:xfrm>
            <a:off x="2216623" y="1427041"/>
            <a:ext cx="2264351" cy="436896"/>
          </a:xfrm>
          <a:prstGeom prst="rect">
            <a:avLst/>
          </a:prstGeom>
          <a:solidFill>
            <a:schemeClr val="accent2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0BE853-1A06-2645-A419-F154C8595771}"/>
              </a:ext>
            </a:extLst>
          </p:cNvPr>
          <p:cNvSpPr/>
          <p:nvPr/>
        </p:nvSpPr>
        <p:spPr>
          <a:xfrm>
            <a:off x="4532568" y="1427041"/>
            <a:ext cx="1661052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8E3C4F0-E136-1D46-A076-B9D4CAB9E52D}"/>
              </a:ext>
            </a:extLst>
          </p:cNvPr>
          <p:cNvSpPr/>
          <p:nvPr/>
        </p:nvSpPr>
        <p:spPr>
          <a:xfrm>
            <a:off x="6229339" y="1427041"/>
            <a:ext cx="465515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0405E17-2D99-864A-A62C-2EA5DCB4F62B}"/>
              </a:ext>
            </a:extLst>
          </p:cNvPr>
          <p:cNvSpPr/>
          <p:nvPr/>
        </p:nvSpPr>
        <p:spPr>
          <a:xfrm>
            <a:off x="6730573" y="1427041"/>
            <a:ext cx="133201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DBF3AF3-9395-7441-93CB-B0CC4D7B03EA}"/>
              </a:ext>
            </a:extLst>
          </p:cNvPr>
          <p:cNvGrpSpPr/>
          <p:nvPr/>
        </p:nvGrpSpPr>
        <p:grpSpPr>
          <a:xfrm>
            <a:off x="3493514" y="2189779"/>
            <a:ext cx="8173931" cy="3770430"/>
            <a:chOff x="1378227" y="6585992"/>
            <a:chExt cx="8173931" cy="400126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E06EB91-8B0B-154A-B8AD-746216F1C806}"/>
                </a:ext>
              </a:extLst>
            </p:cNvPr>
            <p:cNvSpPr/>
            <p:nvPr/>
          </p:nvSpPr>
          <p:spPr>
            <a:xfrm>
              <a:off x="4218972" y="7967525"/>
              <a:ext cx="671512" cy="97155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53C6F66-025B-7742-91B2-A72945C00EC2}"/>
                </a:ext>
              </a:extLst>
            </p:cNvPr>
            <p:cNvSpPr txBox="1"/>
            <p:nvPr/>
          </p:nvSpPr>
          <p:spPr>
            <a:xfrm>
              <a:off x="2950975" y="8222467"/>
              <a:ext cx="596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</a:t>
              </a:r>
              <a:r>
                <a:rPr lang="en-US" sz="2400" baseline="-25000" dirty="0"/>
                <a:t>t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97F289A-974D-1C40-8446-1CB0993A9D77}"/>
                </a:ext>
              </a:extLst>
            </p:cNvPr>
            <p:cNvSpPr txBox="1"/>
            <p:nvPr/>
          </p:nvSpPr>
          <p:spPr>
            <a:xfrm>
              <a:off x="4047527" y="7402026"/>
              <a:ext cx="101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6450C4F-4428-E24C-A81F-FD6150DFE8D5}"/>
                </a:ext>
              </a:extLst>
            </p:cNvPr>
            <p:cNvCxnSpPr>
              <a:cxnSpLocks/>
              <a:stCxn id="94" idx="3"/>
              <a:endCxn id="93" idx="1"/>
            </p:cNvCxnSpPr>
            <p:nvPr/>
          </p:nvCxnSpPr>
          <p:spPr>
            <a:xfrm>
              <a:off x="3547460" y="8453300"/>
              <a:ext cx="6715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1AD0207-9E09-774D-B080-8E4D7E54CC23}"/>
                </a:ext>
              </a:extLst>
            </p:cNvPr>
            <p:cNvSpPr txBox="1"/>
            <p:nvPr/>
          </p:nvSpPr>
          <p:spPr>
            <a:xfrm>
              <a:off x="1378227" y="8686758"/>
              <a:ext cx="2265053" cy="48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(smart-speaker)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168DAAB-D6B6-EC4E-A6E1-4C134B741FD4}"/>
                </a:ext>
              </a:extLst>
            </p:cNvPr>
            <p:cNvSpPr/>
            <p:nvPr/>
          </p:nvSpPr>
          <p:spPr>
            <a:xfrm>
              <a:off x="6360333" y="6632740"/>
              <a:ext cx="499985" cy="48577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135F3EF-1F71-4B43-9696-526ADCCEC085}"/>
                </a:ext>
              </a:extLst>
            </p:cNvPr>
            <p:cNvSpPr txBox="1"/>
            <p:nvPr/>
          </p:nvSpPr>
          <p:spPr>
            <a:xfrm>
              <a:off x="7088584" y="7259006"/>
              <a:ext cx="771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</a:t>
              </a:r>
              <a:r>
                <a:rPr lang="en-US" sz="2400" baseline="-25000" dirty="0"/>
                <a:t>t-2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E1F8F23-C7F5-814E-B0C3-C675E946AC32}"/>
                </a:ext>
              </a:extLst>
            </p:cNvPr>
            <p:cNvSpPr txBox="1"/>
            <p:nvPr/>
          </p:nvSpPr>
          <p:spPr>
            <a:xfrm>
              <a:off x="7105939" y="7993970"/>
              <a:ext cx="771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</a:t>
              </a:r>
              <a:r>
                <a:rPr lang="en-US" sz="2400" baseline="-25000" dirty="0"/>
                <a:t>t-1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573CE2A-5AE2-4743-BF04-E6B97F02951E}"/>
                </a:ext>
              </a:extLst>
            </p:cNvPr>
            <p:cNvSpPr txBox="1"/>
            <p:nvPr/>
          </p:nvSpPr>
          <p:spPr>
            <a:xfrm>
              <a:off x="7002839" y="8939023"/>
              <a:ext cx="900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</a:t>
              </a:r>
              <a:r>
                <a:rPr lang="en-US" sz="2400" baseline="-25000" dirty="0"/>
                <a:t>t+1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48C301A-A145-5745-9FBE-84729FE38391}"/>
                </a:ext>
              </a:extLst>
            </p:cNvPr>
            <p:cNvSpPr txBox="1"/>
            <p:nvPr/>
          </p:nvSpPr>
          <p:spPr>
            <a:xfrm>
              <a:off x="6981413" y="9584356"/>
              <a:ext cx="900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</a:t>
              </a:r>
              <a:r>
                <a:rPr lang="en-US" sz="2400" baseline="-25000" dirty="0"/>
                <a:t>t+2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4D39A9C-7EF1-9148-81A3-D489D7BB352A}"/>
                </a:ext>
              </a:extLst>
            </p:cNvPr>
            <p:cNvSpPr txBox="1"/>
            <p:nvPr/>
          </p:nvSpPr>
          <p:spPr>
            <a:xfrm>
              <a:off x="7890082" y="6609258"/>
              <a:ext cx="1076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(echo)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A022F70-C767-EB42-ADC2-838C7CE6F38C}"/>
                </a:ext>
              </a:extLst>
            </p:cNvPr>
            <p:cNvSpPr txBox="1"/>
            <p:nvPr/>
          </p:nvSpPr>
          <p:spPr>
            <a:xfrm>
              <a:off x="8102284" y="7347159"/>
              <a:ext cx="750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(is)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069C398-4D49-5E40-BC41-18E4566BEAF9}"/>
                </a:ext>
              </a:extLst>
            </p:cNvPr>
            <p:cNvSpPr txBox="1"/>
            <p:nvPr/>
          </p:nvSpPr>
          <p:spPr>
            <a:xfrm>
              <a:off x="7725070" y="8965511"/>
              <a:ext cx="1827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(developed)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0F713B3-3D42-924B-8568-A836E9291DBA}"/>
                </a:ext>
              </a:extLst>
            </p:cNvPr>
            <p:cNvSpPr txBox="1"/>
            <p:nvPr/>
          </p:nvSpPr>
          <p:spPr>
            <a:xfrm>
              <a:off x="8299442" y="9602910"/>
              <a:ext cx="972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(by)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CBD7F8A-DA39-D845-9E66-9FF8C42318E4}"/>
                </a:ext>
              </a:extLst>
            </p:cNvPr>
            <p:cNvSpPr/>
            <p:nvPr/>
          </p:nvSpPr>
          <p:spPr>
            <a:xfrm>
              <a:off x="6356435" y="7332941"/>
              <a:ext cx="499985" cy="48577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E627DA9-5D55-2F42-8624-F33FEEDA0F21}"/>
                </a:ext>
              </a:extLst>
            </p:cNvPr>
            <p:cNvSpPr/>
            <p:nvPr/>
          </p:nvSpPr>
          <p:spPr>
            <a:xfrm>
              <a:off x="6356434" y="8052886"/>
              <a:ext cx="499985" cy="48577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03EA8A5-13FC-5548-83B2-BB4996BF5FFE}"/>
                </a:ext>
              </a:extLst>
            </p:cNvPr>
            <p:cNvSpPr/>
            <p:nvPr/>
          </p:nvSpPr>
          <p:spPr>
            <a:xfrm>
              <a:off x="6358916" y="8784784"/>
              <a:ext cx="499985" cy="48577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ACF1056-E148-4C42-AE90-C6D4CCEBFE87}"/>
                </a:ext>
              </a:extLst>
            </p:cNvPr>
            <p:cNvSpPr/>
            <p:nvPr/>
          </p:nvSpPr>
          <p:spPr>
            <a:xfrm>
              <a:off x="6358916" y="9427176"/>
              <a:ext cx="499985" cy="48577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9B620D4-1977-E64D-B9CC-5E2ABB822DC1}"/>
                </a:ext>
              </a:extLst>
            </p:cNvPr>
            <p:cNvSpPr/>
            <p:nvPr/>
          </p:nvSpPr>
          <p:spPr>
            <a:xfrm>
              <a:off x="6354026" y="10077974"/>
              <a:ext cx="499985" cy="48577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05F5230-1221-1546-AF0F-E79EB9BFCC1F}"/>
                </a:ext>
              </a:extLst>
            </p:cNvPr>
            <p:cNvSpPr txBox="1"/>
            <p:nvPr/>
          </p:nvSpPr>
          <p:spPr>
            <a:xfrm>
              <a:off x="7067125" y="6585992"/>
              <a:ext cx="771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</a:t>
              </a:r>
              <a:r>
                <a:rPr lang="en-US" sz="2400" baseline="-25000" dirty="0"/>
                <a:t>t-3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BAF6E05-4441-8B45-A084-95E88487E013}"/>
                </a:ext>
              </a:extLst>
            </p:cNvPr>
            <p:cNvSpPr txBox="1"/>
            <p:nvPr/>
          </p:nvSpPr>
          <p:spPr>
            <a:xfrm>
              <a:off x="6997110" y="10095710"/>
              <a:ext cx="771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</a:t>
              </a:r>
              <a:r>
                <a:rPr lang="en-US" sz="2400" baseline="-25000" dirty="0"/>
                <a:t>t+3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1D264D7-219B-D645-8E25-1D64CFFDCA5B}"/>
                </a:ext>
              </a:extLst>
            </p:cNvPr>
            <p:cNvSpPr txBox="1"/>
            <p:nvPr/>
          </p:nvSpPr>
          <p:spPr>
            <a:xfrm>
              <a:off x="8170341" y="8065779"/>
              <a:ext cx="750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65DDDDB-9B36-744B-983C-3D77C200EE44}"/>
                </a:ext>
              </a:extLst>
            </p:cNvPr>
            <p:cNvSpPr txBox="1"/>
            <p:nvPr/>
          </p:nvSpPr>
          <p:spPr>
            <a:xfrm>
              <a:off x="7890082" y="10125593"/>
              <a:ext cx="14959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(amazon)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E07FF86-91A0-9F40-B6BF-27FDE32FA3AB}"/>
                </a:ext>
              </a:extLst>
            </p:cNvPr>
            <p:cNvCxnSpPr>
              <a:cxnSpLocks/>
              <a:stCxn id="93" idx="3"/>
              <a:endCxn id="98" idx="1"/>
            </p:cNvCxnSpPr>
            <p:nvPr/>
          </p:nvCxnSpPr>
          <p:spPr>
            <a:xfrm flipV="1">
              <a:off x="4890484" y="6875628"/>
              <a:ext cx="1469849" cy="15776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D48C858-3FDC-5F49-BDF3-0C60DF71D3A7}"/>
                </a:ext>
              </a:extLst>
            </p:cNvPr>
            <p:cNvCxnSpPr>
              <a:cxnSpLocks/>
              <a:stCxn id="93" idx="3"/>
              <a:endCxn id="107" idx="1"/>
            </p:cNvCxnSpPr>
            <p:nvPr/>
          </p:nvCxnSpPr>
          <p:spPr>
            <a:xfrm flipV="1">
              <a:off x="4890484" y="7575829"/>
              <a:ext cx="1465951" cy="877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AA48949-0ADE-FA43-99B1-AD9A04817DEF}"/>
                </a:ext>
              </a:extLst>
            </p:cNvPr>
            <p:cNvCxnSpPr>
              <a:cxnSpLocks/>
              <a:stCxn id="93" idx="3"/>
              <a:endCxn id="108" idx="1"/>
            </p:cNvCxnSpPr>
            <p:nvPr/>
          </p:nvCxnSpPr>
          <p:spPr>
            <a:xfrm flipV="1">
              <a:off x="4890484" y="8295774"/>
              <a:ext cx="1465950" cy="1575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379178D-949E-EB40-B1A1-09CE48EEE733}"/>
                </a:ext>
              </a:extLst>
            </p:cNvPr>
            <p:cNvCxnSpPr>
              <a:cxnSpLocks/>
              <a:stCxn id="93" idx="3"/>
              <a:endCxn id="109" idx="1"/>
            </p:cNvCxnSpPr>
            <p:nvPr/>
          </p:nvCxnSpPr>
          <p:spPr>
            <a:xfrm>
              <a:off x="4890484" y="8453300"/>
              <a:ext cx="1468432" cy="5743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E654A662-9D63-E14C-A542-0D4EBFB99791}"/>
                </a:ext>
              </a:extLst>
            </p:cNvPr>
            <p:cNvCxnSpPr>
              <a:cxnSpLocks/>
              <a:stCxn id="93" idx="3"/>
              <a:endCxn id="110" idx="1"/>
            </p:cNvCxnSpPr>
            <p:nvPr/>
          </p:nvCxnSpPr>
          <p:spPr>
            <a:xfrm>
              <a:off x="4890484" y="8453300"/>
              <a:ext cx="1468432" cy="12167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FDA175F0-1996-A045-BB12-CB7931337485}"/>
                </a:ext>
              </a:extLst>
            </p:cNvPr>
            <p:cNvCxnSpPr>
              <a:cxnSpLocks/>
              <a:stCxn id="93" idx="3"/>
              <a:endCxn id="111" idx="1"/>
            </p:cNvCxnSpPr>
            <p:nvPr/>
          </p:nvCxnSpPr>
          <p:spPr>
            <a:xfrm>
              <a:off x="4890484" y="8453300"/>
              <a:ext cx="1463542" cy="18675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A4E2223-6E28-8949-8F15-1263FE635A28}"/>
              </a:ext>
            </a:extLst>
          </p:cNvPr>
          <p:cNvSpPr/>
          <p:nvPr/>
        </p:nvSpPr>
        <p:spPr>
          <a:xfrm>
            <a:off x="784441" y="3204822"/>
            <a:ext cx="27002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Skip-gram model tries to predict the context words given a center word.</a:t>
            </a:r>
          </a:p>
        </p:txBody>
      </p:sp>
    </p:spTree>
    <p:extLst>
      <p:ext uri="{BB962C8B-B14F-4D97-AF65-F5344CB8AC3E}">
        <p14:creationId xmlns:p14="http://schemas.microsoft.com/office/powerpoint/2010/main" val="209741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(Skip-gram)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0" name="Content Placeholder 4">
            <a:extLst>
              <a:ext uri="{FF2B5EF4-FFF2-40B4-BE49-F238E27FC236}">
                <a16:creationId xmlns:a16="http://schemas.microsoft.com/office/drawing/2014/main" id="{66BD9D8D-E425-5540-A67E-F8FF2F25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1" y="1336841"/>
            <a:ext cx="7369190" cy="459962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EF13EA-6BEB-F143-8023-7265B223BBFD}"/>
              </a:ext>
            </a:extLst>
          </p:cNvPr>
          <p:cNvSpPr txBox="1"/>
          <p:nvPr/>
        </p:nvSpPr>
        <p:spPr>
          <a:xfrm>
            <a:off x="7744039" y="1624760"/>
            <a:ext cx="4198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800" dirty="0"/>
              <a:t>The network learns 300 features for each word.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800" dirty="0"/>
              <a:t>Sample corpus size is 10,000 words.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800" dirty="0"/>
              <a:t>Output size and one-hot encoding size matches the corpus size (10,000).</a:t>
            </a:r>
          </a:p>
        </p:txBody>
      </p:sp>
    </p:spTree>
    <p:extLst>
      <p:ext uri="{BB962C8B-B14F-4D97-AF65-F5344CB8AC3E}">
        <p14:creationId xmlns:p14="http://schemas.microsoft.com/office/powerpoint/2010/main" val="191922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b="1" dirty="0" err="1"/>
              <a:t>GloVe</a:t>
            </a:r>
            <a:r>
              <a:rPr lang="en-US" sz="2800" b="1" dirty="0"/>
              <a:t>: </a:t>
            </a:r>
            <a:r>
              <a:rPr lang="en-US" sz="2800" dirty="0"/>
              <a:t>Improved upon word2vec. It also considers statistical word co-</a:t>
            </a:r>
            <a:r>
              <a:rPr lang="en-US" sz="2800" dirty="0" err="1"/>
              <a:t>occurance</a:t>
            </a:r>
            <a:r>
              <a:rPr lang="en-US" sz="2800" dirty="0"/>
              <a:t>. </a:t>
            </a:r>
            <a:r>
              <a:rPr lang="en-US" sz="2800" dirty="0">
                <a:hlinkClick r:id="rId2"/>
              </a:rPr>
              <a:t>https://nlp.stanford.edu/projects/glove/</a:t>
            </a:r>
            <a:r>
              <a:rPr lang="en-US" sz="2800" dirty="0"/>
              <a:t> </a:t>
            </a:r>
          </a:p>
          <a:p>
            <a:r>
              <a:rPr lang="en-US" sz="2800" b="1" dirty="0" err="1"/>
              <a:t>ConceptNet-Numberbatch</a:t>
            </a:r>
            <a:r>
              <a:rPr lang="en-US" sz="2800" b="1" dirty="0"/>
              <a:t>: </a:t>
            </a:r>
            <a:r>
              <a:rPr lang="en-US" sz="2800" dirty="0"/>
              <a:t>Combines</a:t>
            </a:r>
            <a:r>
              <a:rPr lang="en-US" sz="2800" b="1" dirty="0"/>
              <a:t> </a:t>
            </a:r>
            <a:r>
              <a:rPr lang="en-US" sz="2800" dirty="0"/>
              <a:t>data from Word2Vec,  </a:t>
            </a:r>
            <a:r>
              <a:rPr lang="en-US" sz="2800" dirty="0" err="1"/>
              <a:t>GloVe</a:t>
            </a:r>
            <a:r>
              <a:rPr lang="en-US" sz="2800" dirty="0"/>
              <a:t> and </a:t>
            </a:r>
            <a:r>
              <a:rPr lang="en-US" sz="2800" dirty="0" err="1"/>
              <a:t>ConceptNet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https://github.com/commonsense/conceptnet-numberbatch</a:t>
            </a:r>
            <a:r>
              <a:rPr lang="en-US" sz="2800" dirty="0"/>
              <a:t> </a:t>
            </a:r>
          </a:p>
          <a:p>
            <a:r>
              <a:rPr lang="en-US" sz="2800" b="1" dirty="0" err="1"/>
              <a:t>fastText</a:t>
            </a:r>
            <a:r>
              <a:rPr lang="en-US" sz="2800" b="1" dirty="0"/>
              <a:t>: </a:t>
            </a:r>
            <a:r>
              <a:rPr lang="en-US" sz="2800" dirty="0"/>
              <a:t>Considers fixed length sequence of characters (</a:t>
            </a:r>
            <a:r>
              <a:rPr lang="en-US" sz="2800" dirty="0" err="1"/>
              <a:t>n_gram</a:t>
            </a:r>
            <a:r>
              <a:rPr lang="en-US" sz="2800" dirty="0"/>
              <a:t>) instead of words. </a:t>
            </a:r>
          </a:p>
          <a:p>
            <a:pPr lvl="1"/>
            <a:r>
              <a:rPr lang="en-US" sz="2400" dirty="0"/>
              <a:t>For example: </a:t>
            </a:r>
            <a:r>
              <a:rPr lang="en-US" sz="2400" b="1" dirty="0"/>
              <a:t>“artificial” </a:t>
            </a:r>
            <a:r>
              <a:rPr lang="en-US" sz="2400" dirty="0"/>
              <a:t>with </a:t>
            </a:r>
            <a:r>
              <a:rPr lang="en-US" sz="2400" b="1" dirty="0" err="1"/>
              <a:t>n_gram</a:t>
            </a:r>
            <a:r>
              <a:rPr lang="en-US" sz="2400" b="1" dirty="0"/>
              <a:t>=3</a:t>
            </a:r>
            <a:r>
              <a:rPr lang="en-US" sz="2400" dirty="0"/>
              <a:t> becomes </a:t>
            </a:r>
            <a:r>
              <a:rPr lang="en-US" sz="2400" b="1" dirty="0"/>
              <a:t>&lt;</a:t>
            </a:r>
            <a:r>
              <a:rPr lang="en-US" sz="2400" b="1" dirty="0" err="1"/>
              <a:t>ar</a:t>
            </a:r>
            <a:r>
              <a:rPr lang="en-US" sz="2400" b="1" dirty="0"/>
              <a:t>, art, </a:t>
            </a:r>
            <a:r>
              <a:rPr lang="en-US" sz="2400" b="1" dirty="0" err="1"/>
              <a:t>rti</a:t>
            </a:r>
            <a:r>
              <a:rPr lang="en-US" sz="2400" b="1" dirty="0"/>
              <a:t>, </a:t>
            </a:r>
            <a:r>
              <a:rPr lang="en-US" sz="2400" b="1" dirty="0" err="1"/>
              <a:t>tif</a:t>
            </a:r>
            <a:r>
              <a:rPr lang="en-US" sz="2400" b="1" dirty="0"/>
              <a:t>, </a:t>
            </a:r>
            <a:r>
              <a:rPr lang="en-US" sz="2400" b="1" dirty="0" err="1"/>
              <a:t>ifi</a:t>
            </a:r>
            <a:r>
              <a:rPr lang="en-US" sz="2400" b="1" dirty="0"/>
              <a:t>, fic, </a:t>
            </a:r>
            <a:r>
              <a:rPr lang="en-US" sz="2400" b="1" dirty="0" err="1"/>
              <a:t>ici</a:t>
            </a:r>
            <a:r>
              <a:rPr lang="en-US" sz="2400" b="1" dirty="0"/>
              <a:t>, </a:t>
            </a:r>
            <a:r>
              <a:rPr lang="en-US" sz="2400" b="1" dirty="0" err="1"/>
              <a:t>cia</a:t>
            </a:r>
            <a:r>
              <a:rPr lang="en-US" sz="2400" b="1" dirty="0"/>
              <a:t>, </a:t>
            </a:r>
            <a:r>
              <a:rPr lang="en-US" sz="2400" b="1" dirty="0" err="1"/>
              <a:t>ial</a:t>
            </a:r>
            <a:r>
              <a:rPr lang="en-US" sz="2400" b="1" dirty="0"/>
              <a:t>, al&gt;</a:t>
            </a:r>
          </a:p>
          <a:p>
            <a:pPr lvl="1"/>
            <a:r>
              <a:rPr lang="en-US" sz="2400" dirty="0">
                <a:hlinkClick r:id="rId4"/>
              </a:rPr>
              <a:t>https://fasttext.cc</a:t>
            </a:r>
            <a:r>
              <a:rPr lang="en-US" sz="2400" dirty="0"/>
              <a:t>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BEDC03-3C54-6947-8112-E53051259356}"/>
              </a:ext>
            </a:extLst>
          </p:cNvPr>
          <p:cNvSpPr txBox="1">
            <a:spLocks/>
          </p:cNvSpPr>
          <p:nvPr/>
        </p:nvSpPr>
        <p:spPr>
          <a:xfrm>
            <a:off x="846608" y="1462505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1342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Vectors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work with Word Vectors from </a:t>
            </a:r>
            <a:r>
              <a:rPr lang="en-US" sz="2800" b="1" dirty="0" err="1"/>
              <a:t>ConceptNet</a:t>
            </a:r>
            <a:r>
              <a:rPr lang="en-US" sz="2800" b="1" dirty="0"/>
              <a:t> </a:t>
            </a:r>
            <a:r>
              <a:rPr lang="en-US" sz="2800" b="1" dirty="0" err="1"/>
              <a:t>Numberbatch</a:t>
            </a:r>
            <a:r>
              <a:rPr lang="en-US" sz="2800" dirty="0"/>
              <a:t>.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Read the word vectors from their source</a:t>
            </a:r>
          </a:p>
          <a:p>
            <a:pPr lvl="1"/>
            <a:r>
              <a:rPr lang="en-US" sz="2800" dirty="0"/>
              <a:t>Understand word similarity</a:t>
            </a:r>
          </a:p>
          <a:p>
            <a:pPr lvl="1"/>
            <a:r>
              <a:rPr lang="en-US" sz="2800" dirty="0"/>
              <a:t>Reduce vectors dimensions and visualize them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“EMBK-NLP-DAY3-WORD-VECS-NB.ipynb”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66475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4875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Recurrent Neural Networks </a:t>
            </a:r>
            <a:r>
              <a:rPr lang="en-US" sz="2800" dirty="0"/>
              <a:t>(RNNs) are different from regular neural networks in a few ways:</a:t>
            </a:r>
          </a:p>
          <a:p>
            <a:pPr marL="893157" lvl="1" indent="-457200">
              <a:buFont typeface="+mj-lt"/>
              <a:buAutoNum type="arabicPeriod"/>
            </a:pPr>
            <a:r>
              <a:rPr lang="en-US" sz="2800" dirty="0"/>
              <a:t>RNNs can work on </a:t>
            </a:r>
            <a:r>
              <a:rPr lang="en-US" sz="2800" b="1" dirty="0"/>
              <a:t>varying size inputs-outputs</a:t>
            </a:r>
            <a:r>
              <a:rPr lang="en-US" sz="2800" dirty="0"/>
              <a:t>. We have looked at fix size input-output networks so far.</a:t>
            </a:r>
          </a:p>
          <a:p>
            <a:pPr marL="893157" lvl="1" indent="-457200">
              <a:buFont typeface="+mj-lt"/>
              <a:buAutoNum type="arabicPeriod"/>
            </a:pPr>
            <a:r>
              <a:rPr lang="en-US" sz="2800" dirty="0"/>
              <a:t>RNNs can model </a:t>
            </a:r>
            <a:r>
              <a:rPr lang="en-US" sz="2800" b="1" dirty="0"/>
              <a:t>sequential information</a:t>
            </a:r>
            <a:r>
              <a:rPr lang="en-US" sz="2800" dirty="0"/>
              <a:t> well. We pass “state” state vectors between RNN units to deal with sequential data.</a:t>
            </a:r>
          </a:p>
          <a:p>
            <a:pPr marL="893157" lvl="1" indent="-45720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Text data involves sequential information of words. Therefore, after words are converted to word vectors, we can use them with RNNs.</a:t>
            </a:r>
          </a:p>
        </p:txBody>
      </p:sp>
    </p:spTree>
    <p:extLst>
      <p:ext uri="{BB962C8B-B14F-4D97-AF65-F5344CB8AC3E}">
        <p14:creationId xmlns:p14="http://schemas.microsoft.com/office/powerpoint/2010/main" val="164620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dirty="0"/>
              <a:t>Final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91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Sample RNN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14EBF7-C3ED-CC44-8D53-17453527E07A}"/>
              </a:ext>
            </a:extLst>
          </p:cNvPr>
          <p:cNvCxnSpPr>
            <a:cxnSpLocks/>
          </p:cNvCxnSpPr>
          <p:nvPr/>
        </p:nvCxnSpPr>
        <p:spPr>
          <a:xfrm flipV="1">
            <a:off x="2388621" y="4769842"/>
            <a:ext cx="0" cy="730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0E1843-9D6D-2B45-AB10-EC46DDDD17C2}"/>
              </a:ext>
            </a:extLst>
          </p:cNvPr>
          <p:cNvSpPr txBox="1"/>
          <p:nvPr/>
        </p:nvSpPr>
        <p:spPr>
          <a:xfrm>
            <a:off x="2209623" y="5443654"/>
            <a:ext cx="44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x</a:t>
            </a:r>
            <a:r>
              <a:rPr lang="en-US" sz="1800" baseline="-25000" dirty="0" err="1"/>
              <a:t>t</a:t>
            </a:r>
            <a:endParaRPr lang="en-US" sz="1800" baseline="-25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4A3910-73DA-2D42-AE7A-9509993644FE}"/>
              </a:ext>
            </a:extLst>
          </p:cNvPr>
          <p:cNvCxnSpPr>
            <a:cxnSpLocks/>
          </p:cNvCxnSpPr>
          <p:nvPr/>
        </p:nvCxnSpPr>
        <p:spPr>
          <a:xfrm>
            <a:off x="1127863" y="3694074"/>
            <a:ext cx="59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E35D94E-AA5B-4741-B798-A35186E7F40A}"/>
              </a:ext>
            </a:extLst>
          </p:cNvPr>
          <p:cNvSpPr txBox="1"/>
          <p:nvPr/>
        </p:nvSpPr>
        <p:spPr>
          <a:xfrm>
            <a:off x="969795" y="3324742"/>
            <a:ext cx="5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h</a:t>
            </a:r>
            <a:r>
              <a:rPr lang="en-US" sz="1800" baseline="-25000" dirty="0"/>
              <a:t>t-1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6C665B-29DA-A145-A5B8-102C4809FFB5}"/>
              </a:ext>
            </a:extLst>
          </p:cNvPr>
          <p:cNvSpPr/>
          <p:nvPr/>
        </p:nvSpPr>
        <p:spPr>
          <a:xfrm rot="16200000">
            <a:off x="1128751" y="2871698"/>
            <a:ext cx="2493568" cy="13027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21D97C-A289-AA4F-85BF-A00ECFCEA364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2375535" y="1588933"/>
            <a:ext cx="0" cy="687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3FF52AD-40EE-6847-9A34-F9CDA30D9D1B}"/>
              </a:ext>
            </a:extLst>
          </p:cNvPr>
          <p:cNvSpPr txBox="1"/>
          <p:nvPr/>
        </p:nvSpPr>
        <p:spPr>
          <a:xfrm>
            <a:off x="2429832" y="1404267"/>
            <a:ext cx="44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y</a:t>
            </a:r>
            <a:r>
              <a:rPr lang="en-US" sz="1800" baseline="-25000" dirty="0" err="1"/>
              <a:t>t</a:t>
            </a:r>
            <a:endParaRPr lang="en-US" sz="1800" baseline="-250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3539A15-4884-4248-92DB-90DF71774A62}"/>
              </a:ext>
            </a:extLst>
          </p:cNvPr>
          <p:cNvCxnSpPr>
            <a:cxnSpLocks/>
          </p:cNvCxnSpPr>
          <p:nvPr/>
        </p:nvCxnSpPr>
        <p:spPr>
          <a:xfrm flipV="1">
            <a:off x="4283284" y="4769931"/>
            <a:ext cx="0" cy="730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B327773-7B98-EA43-8D67-4773B1B4B2BC}"/>
              </a:ext>
            </a:extLst>
          </p:cNvPr>
          <p:cNvSpPr txBox="1"/>
          <p:nvPr/>
        </p:nvSpPr>
        <p:spPr>
          <a:xfrm>
            <a:off x="4104285" y="5443743"/>
            <a:ext cx="6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x</a:t>
            </a:r>
            <a:r>
              <a:rPr lang="en-US" sz="1800" baseline="-25000" dirty="0"/>
              <a:t>t+1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5294575-838C-DC4C-A882-420682FA314F}"/>
              </a:ext>
            </a:extLst>
          </p:cNvPr>
          <p:cNvCxnSpPr>
            <a:cxnSpLocks/>
          </p:cNvCxnSpPr>
          <p:nvPr/>
        </p:nvCxnSpPr>
        <p:spPr>
          <a:xfrm>
            <a:off x="3022526" y="3694163"/>
            <a:ext cx="59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FBA650F-6452-E54B-9FAF-B3C1569772B6}"/>
              </a:ext>
            </a:extLst>
          </p:cNvPr>
          <p:cNvSpPr txBox="1"/>
          <p:nvPr/>
        </p:nvSpPr>
        <p:spPr>
          <a:xfrm>
            <a:off x="3085510" y="3338390"/>
            <a:ext cx="5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h</a:t>
            </a:r>
            <a:r>
              <a:rPr lang="en-US" sz="1800" baseline="-25000" dirty="0" err="1"/>
              <a:t>t</a:t>
            </a:r>
            <a:endParaRPr lang="en-US" sz="1800" baseline="-250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A102F3-B208-F34B-82C0-9B351F57AD54}"/>
              </a:ext>
            </a:extLst>
          </p:cNvPr>
          <p:cNvSpPr/>
          <p:nvPr/>
        </p:nvSpPr>
        <p:spPr>
          <a:xfrm rot="16200000">
            <a:off x="3023414" y="2871787"/>
            <a:ext cx="2493568" cy="13027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2F767B-BD01-E546-B567-85779366D062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4270198" y="1589022"/>
            <a:ext cx="0" cy="687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20CD9DB-444C-7B40-A769-99F32BE87E80}"/>
              </a:ext>
            </a:extLst>
          </p:cNvPr>
          <p:cNvSpPr txBox="1"/>
          <p:nvPr/>
        </p:nvSpPr>
        <p:spPr>
          <a:xfrm>
            <a:off x="4324494" y="1404356"/>
            <a:ext cx="59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y</a:t>
            </a:r>
            <a:r>
              <a:rPr lang="en-US" sz="1800" baseline="-25000" dirty="0"/>
              <a:t>t+1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E024A22-0EA7-6B40-A4D5-A7AE9CC4952F}"/>
              </a:ext>
            </a:extLst>
          </p:cNvPr>
          <p:cNvCxnSpPr>
            <a:cxnSpLocks/>
          </p:cNvCxnSpPr>
          <p:nvPr/>
        </p:nvCxnSpPr>
        <p:spPr>
          <a:xfrm flipV="1">
            <a:off x="6177943" y="4769841"/>
            <a:ext cx="0" cy="730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2C8231F-7535-9C44-8826-A617266DD270}"/>
              </a:ext>
            </a:extLst>
          </p:cNvPr>
          <p:cNvSpPr txBox="1"/>
          <p:nvPr/>
        </p:nvSpPr>
        <p:spPr>
          <a:xfrm>
            <a:off x="5998944" y="5443653"/>
            <a:ext cx="6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x</a:t>
            </a:r>
            <a:r>
              <a:rPr lang="en-US" sz="1800" baseline="-25000" dirty="0"/>
              <a:t>t+2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F4564F6-CBAF-E247-BA03-0D46B50F0F97}"/>
              </a:ext>
            </a:extLst>
          </p:cNvPr>
          <p:cNvCxnSpPr>
            <a:cxnSpLocks/>
          </p:cNvCxnSpPr>
          <p:nvPr/>
        </p:nvCxnSpPr>
        <p:spPr>
          <a:xfrm>
            <a:off x="4917185" y="3694073"/>
            <a:ext cx="59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A6C8041-4F6A-9F4A-80E5-25F267401BBC}"/>
              </a:ext>
            </a:extLst>
          </p:cNvPr>
          <p:cNvSpPr txBox="1"/>
          <p:nvPr/>
        </p:nvSpPr>
        <p:spPr>
          <a:xfrm>
            <a:off x="4980169" y="3338300"/>
            <a:ext cx="59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h</a:t>
            </a:r>
            <a:r>
              <a:rPr lang="en-US" sz="1800" baseline="-25000" dirty="0"/>
              <a:t>t+1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E3624EF-6BF2-C647-BF3E-800476104A64}"/>
              </a:ext>
            </a:extLst>
          </p:cNvPr>
          <p:cNvSpPr/>
          <p:nvPr/>
        </p:nvSpPr>
        <p:spPr>
          <a:xfrm rot="16200000">
            <a:off x="4918073" y="2871697"/>
            <a:ext cx="2493568" cy="13027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993A4B7-D3E2-544C-A6AA-AA0C83207DC2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6164857" y="1588932"/>
            <a:ext cx="0" cy="687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26E9F30-7468-9242-AE15-61228226FA20}"/>
              </a:ext>
            </a:extLst>
          </p:cNvPr>
          <p:cNvSpPr txBox="1"/>
          <p:nvPr/>
        </p:nvSpPr>
        <p:spPr>
          <a:xfrm>
            <a:off x="6219153" y="1404266"/>
            <a:ext cx="59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y</a:t>
            </a:r>
            <a:r>
              <a:rPr lang="en-US" sz="1800" baseline="-25000" dirty="0"/>
              <a:t>t+2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75460CA-82D4-C545-87B7-2AD42BD3E49B}"/>
              </a:ext>
            </a:extLst>
          </p:cNvPr>
          <p:cNvCxnSpPr>
            <a:cxnSpLocks/>
          </p:cNvCxnSpPr>
          <p:nvPr/>
        </p:nvCxnSpPr>
        <p:spPr>
          <a:xfrm>
            <a:off x="6811848" y="3680514"/>
            <a:ext cx="59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4A7156E-3D59-1C41-B5C9-8350EA043C0B}"/>
              </a:ext>
            </a:extLst>
          </p:cNvPr>
          <p:cNvSpPr txBox="1"/>
          <p:nvPr/>
        </p:nvSpPr>
        <p:spPr>
          <a:xfrm>
            <a:off x="6874832" y="3324741"/>
            <a:ext cx="59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h</a:t>
            </a:r>
            <a:r>
              <a:rPr lang="en-US" sz="1800" baseline="-25000" dirty="0"/>
              <a:t>t+2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3F6A4-5491-1045-9EB4-F397C7DBD526}"/>
              </a:ext>
            </a:extLst>
          </p:cNvPr>
          <p:cNvSpPr txBox="1"/>
          <p:nvPr/>
        </p:nvSpPr>
        <p:spPr>
          <a:xfrm>
            <a:off x="7756585" y="3429000"/>
            <a:ext cx="59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….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AE0E80-7B2A-4D40-8733-ED53F5971B73}"/>
              </a:ext>
            </a:extLst>
          </p:cNvPr>
          <p:cNvSpPr txBox="1"/>
          <p:nvPr/>
        </p:nvSpPr>
        <p:spPr>
          <a:xfrm>
            <a:off x="8124901" y="1283369"/>
            <a:ext cx="3791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x: Input</a:t>
            </a:r>
          </a:p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h: State</a:t>
            </a:r>
          </a:p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t: Timestamp (order)</a:t>
            </a:r>
          </a:p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y: Output</a:t>
            </a:r>
          </a:p>
        </p:txBody>
      </p:sp>
    </p:spTree>
    <p:extLst>
      <p:ext uri="{BB962C8B-B14F-4D97-AF65-F5344CB8AC3E}">
        <p14:creationId xmlns:p14="http://schemas.microsoft.com/office/powerpoint/2010/main" val="2291302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Vanilla RNN Cell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7EF5B4-3FDA-3846-A722-F46958F061F0}"/>
              </a:ext>
            </a:extLst>
          </p:cNvPr>
          <p:cNvSpPr txBox="1"/>
          <p:nvPr/>
        </p:nvSpPr>
        <p:spPr>
          <a:xfrm>
            <a:off x="4645706" y="1619659"/>
            <a:ext cx="3791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x: Input</a:t>
            </a:r>
          </a:p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h: State</a:t>
            </a:r>
          </a:p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t: Timestamp (order)</a:t>
            </a:r>
          </a:p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y: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D7E95F-D378-6B4B-815F-07D4E6C56B8B}"/>
                  </a:ext>
                </a:extLst>
              </p:cNvPr>
              <p:cNvSpPr txBox="1"/>
              <p:nvPr/>
            </p:nvSpPr>
            <p:spPr>
              <a:xfrm>
                <a:off x="5534610" y="3865385"/>
                <a:ext cx="4420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D7E95F-D378-6B4B-815F-07D4E6C56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610" y="3865385"/>
                <a:ext cx="4420569" cy="430887"/>
              </a:xfrm>
              <a:prstGeom prst="rect">
                <a:avLst/>
              </a:prstGeom>
              <a:blipFill>
                <a:blip r:embed="rId2"/>
                <a:stretch>
                  <a:fillRect r="-28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EB7329-30C0-754A-AA69-FA7DDE3C9260}"/>
                  </a:ext>
                </a:extLst>
              </p:cNvPr>
              <p:cNvSpPr txBox="1"/>
              <p:nvPr/>
            </p:nvSpPr>
            <p:spPr>
              <a:xfrm>
                <a:off x="6395506" y="4451989"/>
                <a:ext cx="2364685" cy="470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EB7329-30C0-754A-AA69-FA7DDE3C9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06" y="4451989"/>
                <a:ext cx="2364685" cy="470513"/>
              </a:xfrm>
              <a:prstGeom prst="rect">
                <a:avLst/>
              </a:prstGeom>
              <a:blipFill>
                <a:blip r:embed="rId3"/>
                <a:stretch>
                  <a:fillRect l="-3763" r="-4301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A236BCE-5E65-5442-8F2F-7CC0A6795BB3}"/>
              </a:ext>
            </a:extLst>
          </p:cNvPr>
          <p:cNvSpPr/>
          <p:nvPr/>
        </p:nvSpPr>
        <p:spPr>
          <a:xfrm>
            <a:off x="7903723" y="1631870"/>
            <a:ext cx="37913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ea typeface="Amazon Ember" panose="020B0603020204020204" pitchFamily="34" charset="0"/>
                <a:cs typeface="Amazon Ember" panose="020B0603020204020204" pitchFamily="34" charset="0"/>
              </a:rPr>
              <a:t>W</a:t>
            </a:r>
            <a:r>
              <a:rPr lang="en-US" sz="2400" baseline="-25000" dirty="0" err="1"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: Input weight matrix</a:t>
            </a:r>
          </a:p>
          <a:p>
            <a:r>
              <a:rPr lang="en-US" sz="2400" dirty="0" err="1">
                <a:ea typeface="Amazon Ember" panose="020B0603020204020204" pitchFamily="34" charset="0"/>
                <a:cs typeface="Amazon Ember" panose="020B0603020204020204" pitchFamily="34" charset="0"/>
              </a:rPr>
              <a:t>W</a:t>
            </a:r>
            <a:r>
              <a:rPr lang="en-US" sz="2400" baseline="-25000" dirty="0" err="1">
                <a:ea typeface="Amazon Ember" panose="020B0603020204020204" pitchFamily="34" charset="0"/>
                <a:cs typeface="Amazon Ember" panose="020B0603020204020204" pitchFamily="34" charset="0"/>
              </a:rPr>
              <a:t>h</a:t>
            </a:r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: State weight matrix</a:t>
            </a:r>
          </a:p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W</a:t>
            </a:r>
            <a:r>
              <a:rPr lang="en-US" sz="2400" baseline="-25000" dirty="0">
                <a:ea typeface="Amazon Ember" panose="020B0603020204020204" pitchFamily="34" charset="0"/>
                <a:cs typeface="Amazon Ember" panose="020B0603020204020204" pitchFamily="34" charset="0"/>
              </a:rPr>
              <a:t>y</a:t>
            </a:r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: Output weight matrix</a:t>
            </a:r>
          </a:p>
          <a:p>
            <a:r>
              <a:rPr lang="en-US" sz="2400" dirty="0">
                <a:ea typeface="Amazon Ember" panose="020B0603020204020204" pitchFamily="34" charset="0"/>
                <a:cs typeface="Amazon Ember" panose="020B0603020204020204" pitchFamily="34" charset="0"/>
              </a:rPr>
              <a:t>f: Activation function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CD6F23-180D-D04F-B1AA-95423A071E7A}"/>
              </a:ext>
            </a:extLst>
          </p:cNvPr>
          <p:cNvCxnSpPr>
            <a:cxnSpLocks/>
            <a:endCxn id="4" idx="4"/>
          </p:cNvCxnSpPr>
          <p:nvPr/>
        </p:nvCxnSpPr>
        <p:spPr>
          <a:xfrm flipH="1" flipV="1">
            <a:off x="2632008" y="4431299"/>
            <a:ext cx="0" cy="9482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1A1D07-BB22-BD4E-B191-61DC3A4FBF81}"/>
              </a:ext>
            </a:extLst>
          </p:cNvPr>
          <p:cNvSpPr txBox="1"/>
          <p:nvPr/>
        </p:nvSpPr>
        <p:spPr>
          <a:xfrm>
            <a:off x="2466097" y="5322756"/>
            <a:ext cx="44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x</a:t>
            </a:r>
            <a:r>
              <a:rPr lang="en-US" sz="1800" b="1" baseline="-25000" dirty="0" err="1"/>
              <a:t>t</a:t>
            </a:r>
            <a:endParaRPr lang="en-US" sz="1800" b="1" baseline="-25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F120A1-4B22-EF45-8369-65804B527D4E}"/>
              </a:ext>
            </a:extLst>
          </p:cNvPr>
          <p:cNvCxnSpPr>
            <a:cxnSpLocks/>
          </p:cNvCxnSpPr>
          <p:nvPr/>
        </p:nvCxnSpPr>
        <p:spPr>
          <a:xfrm>
            <a:off x="1373918" y="3985906"/>
            <a:ext cx="8361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D6D59C-3DF1-9146-ACDC-5C4EA59599D1}"/>
              </a:ext>
            </a:extLst>
          </p:cNvPr>
          <p:cNvSpPr txBox="1"/>
          <p:nvPr/>
        </p:nvSpPr>
        <p:spPr>
          <a:xfrm>
            <a:off x="1090741" y="3591961"/>
            <a:ext cx="5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h</a:t>
            </a:r>
            <a:r>
              <a:rPr lang="en-US" sz="1800" b="1" baseline="-25000" dirty="0"/>
              <a:t>t-1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B940EA-9F8B-BB42-9EF4-F6A81D9314F4}"/>
              </a:ext>
            </a:extLst>
          </p:cNvPr>
          <p:cNvSpPr/>
          <p:nvPr/>
        </p:nvSpPr>
        <p:spPr>
          <a:xfrm rot="16200000">
            <a:off x="1385225" y="2750800"/>
            <a:ext cx="2493568" cy="13027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6BB876-B48B-9E44-BBBB-FABC4EBDD5C8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32008" y="1468036"/>
            <a:ext cx="1" cy="873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310F4F-DA1A-084D-86E4-DFADB92A1D21}"/>
              </a:ext>
            </a:extLst>
          </p:cNvPr>
          <p:cNvSpPr txBox="1"/>
          <p:nvPr/>
        </p:nvSpPr>
        <p:spPr>
          <a:xfrm>
            <a:off x="2684166" y="1296895"/>
            <a:ext cx="44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y</a:t>
            </a:r>
            <a:r>
              <a:rPr lang="en-US" sz="1800" b="1" baseline="-25000" dirty="0" err="1"/>
              <a:t>t</a:t>
            </a:r>
            <a:endParaRPr lang="en-US" sz="1800" b="1" baseline="-250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E8F930-92D4-A44C-9FB6-B9B3325B911C}"/>
              </a:ext>
            </a:extLst>
          </p:cNvPr>
          <p:cNvCxnSpPr>
            <a:cxnSpLocks/>
          </p:cNvCxnSpPr>
          <p:nvPr/>
        </p:nvCxnSpPr>
        <p:spPr>
          <a:xfrm>
            <a:off x="2632008" y="3543665"/>
            <a:ext cx="100779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28796B-0A97-1E4D-816B-3F4AD9FE6332}"/>
              </a:ext>
            </a:extLst>
          </p:cNvPr>
          <p:cNvSpPr txBox="1"/>
          <p:nvPr/>
        </p:nvSpPr>
        <p:spPr>
          <a:xfrm>
            <a:off x="2905126" y="3201530"/>
            <a:ext cx="5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h</a:t>
            </a:r>
            <a:r>
              <a:rPr lang="en-US" sz="1800" b="1" baseline="-25000" dirty="0" err="1"/>
              <a:t>t</a:t>
            </a:r>
            <a:endParaRPr lang="en-US" sz="1800" b="1" baseline="-25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70F89A-E4F5-9A4B-A6C6-E8C9265134A3}"/>
              </a:ext>
            </a:extLst>
          </p:cNvPr>
          <p:cNvSpPr/>
          <p:nvPr/>
        </p:nvSpPr>
        <p:spPr>
          <a:xfrm>
            <a:off x="2220528" y="3608339"/>
            <a:ext cx="822960" cy="82296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7036C95-F7D0-0540-A039-78FB00AB141B}"/>
              </a:ext>
            </a:extLst>
          </p:cNvPr>
          <p:cNvSpPr/>
          <p:nvPr/>
        </p:nvSpPr>
        <p:spPr>
          <a:xfrm>
            <a:off x="2220528" y="2341094"/>
            <a:ext cx="822960" cy="82296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4064AF-3485-604D-B989-6842740C4103}"/>
              </a:ext>
            </a:extLst>
          </p:cNvPr>
          <p:cNvSpPr txBox="1"/>
          <p:nvPr/>
        </p:nvSpPr>
        <p:spPr>
          <a:xfrm>
            <a:off x="2619320" y="4649996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W</a:t>
            </a:r>
            <a:r>
              <a:rPr lang="en-US" sz="1800" b="1" baseline="-25000" dirty="0" err="1"/>
              <a:t>x</a:t>
            </a:r>
            <a:endParaRPr lang="en-US" sz="1800" b="1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BBC10-DC18-C54C-8D11-B0214DB090F7}"/>
              </a:ext>
            </a:extLst>
          </p:cNvPr>
          <p:cNvSpPr txBox="1"/>
          <p:nvPr/>
        </p:nvSpPr>
        <p:spPr>
          <a:xfrm>
            <a:off x="1702472" y="3616574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W</a:t>
            </a:r>
            <a:r>
              <a:rPr lang="en-US" sz="1800" b="1" baseline="-25000" dirty="0" err="1"/>
              <a:t>h</a:t>
            </a:r>
            <a:endParaRPr lang="en-US" sz="1800" b="1" baseline="-25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978D49-7FCF-3D49-B762-6C7945586416}"/>
              </a:ext>
            </a:extLst>
          </p:cNvPr>
          <p:cNvCxnSpPr>
            <a:cxnSpLocks/>
            <a:stCxn id="4" idx="0"/>
            <a:endCxn id="35" idx="4"/>
          </p:cNvCxnSpPr>
          <p:nvPr/>
        </p:nvCxnSpPr>
        <p:spPr>
          <a:xfrm flipV="1">
            <a:off x="2632008" y="3164054"/>
            <a:ext cx="0" cy="4442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4A3F194D-6462-7348-AAF4-3AE084E01181}"/>
              </a:ext>
            </a:extLst>
          </p:cNvPr>
          <p:cNvSpPr/>
          <p:nvPr/>
        </p:nvSpPr>
        <p:spPr>
          <a:xfrm>
            <a:off x="2431815" y="3813553"/>
            <a:ext cx="411480" cy="411480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9B76CCB-EB26-5448-887D-EF141B025BA4}"/>
              </a:ext>
            </a:extLst>
          </p:cNvPr>
          <p:cNvSpPr/>
          <p:nvPr/>
        </p:nvSpPr>
        <p:spPr>
          <a:xfrm>
            <a:off x="2432304" y="2549279"/>
            <a:ext cx="411480" cy="411480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0EADCB-C8E3-BE4E-BAC7-C943C6C8FF54}"/>
              </a:ext>
            </a:extLst>
          </p:cNvPr>
          <p:cNvSpPr txBox="1"/>
          <p:nvPr/>
        </p:nvSpPr>
        <p:spPr>
          <a:xfrm>
            <a:off x="2178113" y="3049208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W</a:t>
            </a:r>
            <a:r>
              <a:rPr lang="en-US" sz="1800" b="1" baseline="-250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249591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Cells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CD6F23-180D-D04F-B1AA-95423A071E7A}"/>
              </a:ext>
            </a:extLst>
          </p:cNvPr>
          <p:cNvCxnSpPr>
            <a:cxnSpLocks/>
            <a:endCxn id="4" idx="4"/>
          </p:cNvCxnSpPr>
          <p:nvPr/>
        </p:nvCxnSpPr>
        <p:spPr>
          <a:xfrm flipH="1" flipV="1">
            <a:off x="2632008" y="4431299"/>
            <a:ext cx="0" cy="9482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1A1D07-BB22-BD4E-B191-61DC3A4FBF81}"/>
              </a:ext>
            </a:extLst>
          </p:cNvPr>
          <p:cNvSpPr txBox="1"/>
          <p:nvPr/>
        </p:nvSpPr>
        <p:spPr>
          <a:xfrm>
            <a:off x="2466097" y="5322756"/>
            <a:ext cx="44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x</a:t>
            </a:r>
            <a:r>
              <a:rPr lang="en-US" sz="1800" b="1" baseline="-25000" dirty="0" err="1"/>
              <a:t>t</a:t>
            </a:r>
            <a:endParaRPr lang="en-US" sz="1800" b="1" baseline="-25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F120A1-4B22-EF45-8369-65804B527D4E}"/>
              </a:ext>
            </a:extLst>
          </p:cNvPr>
          <p:cNvCxnSpPr>
            <a:cxnSpLocks/>
          </p:cNvCxnSpPr>
          <p:nvPr/>
        </p:nvCxnSpPr>
        <p:spPr>
          <a:xfrm>
            <a:off x="1373918" y="3985906"/>
            <a:ext cx="8361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D6D59C-3DF1-9146-ACDC-5C4EA59599D1}"/>
              </a:ext>
            </a:extLst>
          </p:cNvPr>
          <p:cNvSpPr txBox="1"/>
          <p:nvPr/>
        </p:nvSpPr>
        <p:spPr>
          <a:xfrm>
            <a:off x="1090741" y="3591961"/>
            <a:ext cx="5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h</a:t>
            </a:r>
            <a:r>
              <a:rPr lang="en-US" sz="1800" b="1" baseline="-25000" dirty="0"/>
              <a:t>t-1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B940EA-9F8B-BB42-9EF4-F6A81D9314F4}"/>
              </a:ext>
            </a:extLst>
          </p:cNvPr>
          <p:cNvSpPr/>
          <p:nvPr/>
        </p:nvSpPr>
        <p:spPr>
          <a:xfrm rot="16200000">
            <a:off x="1385225" y="2750800"/>
            <a:ext cx="2493568" cy="13027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6BB876-B48B-9E44-BBBB-FABC4EBDD5C8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32008" y="1468036"/>
            <a:ext cx="1" cy="873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310F4F-DA1A-084D-86E4-DFADB92A1D21}"/>
              </a:ext>
            </a:extLst>
          </p:cNvPr>
          <p:cNvSpPr txBox="1"/>
          <p:nvPr/>
        </p:nvSpPr>
        <p:spPr>
          <a:xfrm>
            <a:off x="2684166" y="1296895"/>
            <a:ext cx="44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y</a:t>
            </a:r>
            <a:r>
              <a:rPr lang="en-US" sz="1800" b="1" baseline="-25000" dirty="0" err="1"/>
              <a:t>t</a:t>
            </a:r>
            <a:endParaRPr lang="en-US" sz="1800" b="1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28796B-0A97-1E4D-816B-3F4AD9FE6332}"/>
              </a:ext>
            </a:extLst>
          </p:cNvPr>
          <p:cNvSpPr txBox="1"/>
          <p:nvPr/>
        </p:nvSpPr>
        <p:spPr>
          <a:xfrm>
            <a:off x="2941606" y="3199907"/>
            <a:ext cx="5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h</a:t>
            </a:r>
            <a:r>
              <a:rPr lang="en-US" sz="1800" b="1" baseline="-25000" dirty="0" err="1"/>
              <a:t>t</a:t>
            </a:r>
            <a:endParaRPr lang="en-US" sz="1800" b="1" baseline="-25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70F89A-E4F5-9A4B-A6C6-E8C9265134A3}"/>
              </a:ext>
            </a:extLst>
          </p:cNvPr>
          <p:cNvSpPr/>
          <p:nvPr/>
        </p:nvSpPr>
        <p:spPr>
          <a:xfrm>
            <a:off x="2220528" y="3608339"/>
            <a:ext cx="822960" cy="82296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7036C95-F7D0-0540-A039-78FB00AB141B}"/>
              </a:ext>
            </a:extLst>
          </p:cNvPr>
          <p:cNvSpPr/>
          <p:nvPr/>
        </p:nvSpPr>
        <p:spPr>
          <a:xfrm>
            <a:off x="2220528" y="2341094"/>
            <a:ext cx="822960" cy="82296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4064AF-3485-604D-B989-6842740C4103}"/>
              </a:ext>
            </a:extLst>
          </p:cNvPr>
          <p:cNvSpPr txBox="1"/>
          <p:nvPr/>
        </p:nvSpPr>
        <p:spPr>
          <a:xfrm>
            <a:off x="2619320" y="4649996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W</a:t>
            </a:r>
            <a:r>
              <a:rPr lang="en-US" sz="1800" b="1" baseline="-25000" dirty="0" err="1"/>
              <a:t>x</a:t>
            </a:r>
            <a:endParaRPr lang="en-US" sz="1800" b="1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BBC10-DC18-C54C-8D11-B0214DB090F7}"/>
              </a:ext>
            </a:extLst>
          </p:cNvPr>
          <p:cNvSpPr txBox="1"/>
          <p:nvPr/>
        </p:nvSpPr>
        <p:spPr>
          <a:xfrm>
            <a:off x="1702472" y="3616574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W</a:t>
            </a:r>
            <a:r>
              <a:rPr lang="en-US" sz="1800" b="1" baseline="-25000" dirty="0" err="1"/>
              <a:t>h</a:t>
            </a:r>
            <a:endParaRPr lang="en-US" sz="1800" b="1" baseline="-25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978D49-7FCF-3D49-B762-6C7945586416}"/>
              </a:ext>
            </a:extLst>
          </p:cNvPr>
          <p:cNvCxnSpPr>
            <a:cxnSpLocks/>
            <a:stCxn id="4" idx="0"/>
            <a:endCxn id="35" idx="4"/>
          </p:cNvCxnSpPr>
          <p:nvPr/>
        </p:nvCxnSpPr>
        <p:spPr>
          <a:xfrm flipV="1">
            <a:off x="2632008" y="3164054"/>
            <a:ext cx="0" cy="4442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4A3F194D-6462-7348-AAF4-3AE084E01181}"/>
              </a:ext>
            </a:extLst>
          </p:cNvPr>
          <p:cNvSpPr/>
          <p:nvPr/>
        </p:nvSpPr>
        <p:spPr>
          <a:xfrm>
            <a:off x="2431815" y="3813553"/>
            <a:ext cx="411480" cy="411480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9B76CCB-EB26-5448-887D-EF141B025BA4}"/>
              </a:ext>
            </a:extLst>
          </p:cNvPr>
          <p:cNvSpPr/>
          <p:nvPr/>
        </p:nvSpPr>
        <p:spPr>
          <a:xfrm>
            <a:off x="2432304" y="2549279"/>
            <a:ext cx="411480" cy="411480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0EADCB-C8E3-BE4E-BAC7-C943C6C8FF54}"/>
              </a:ext>
            </a:extLst>
          </p:cNvPr>
          <p:cNvSpPr txBox="1"/>
          <p:nvPr/>
        </p:nvSpPr>
        <p:spPr>
          <a:xfrm>
            <a:off x="2178113" y="3049208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W</a:t>
            </a:r>
            <a:r>
              <a:rPr lang="en-US" sz="1800" b="1" baseline="-25000" dirty="0"/>
              <a:t>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9C8A980-B6B8-1843-921F-0C26BB64A565}"/>
              </a:ext>
            </a:extLst>
          </p:cNvPr>
          <p:cNvCxnSpPr>
            <a:cxnSpLocks/>
            <a:endCxn id="69" idx="4"/>
          </p:cNvCxnSpPr>
          <p:nvPr/>
        </p:nvCxnSpPr>
        <p:spPr>
          <a:xfrm flipH="1" flipV="1">
            <a:off x="4454310" y="4417773"/>
            <a:ext cx="0" cy="9482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4783E9A-1185-E74B-AFBD-124BDFC6F9AF}"/>
              </a:ext>
            </a:extLst>
          </p:cNvPr>
          <p:cNvSpPr txBox="1"/>
          <p:nvPr/>
        </p:nvSpPr>
        <p:spPr>
          <a:xfrm>
            <a:off x="4288398" y="5309230"/>
            <a:ext cx="5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x</a:t>
            </a:r>
            <a:r>
              <a:rPr lang="en-US" sz="1800" b="1" baseline="-25000" dirty="0"/>
              <a:t>t+1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CCE5A24-D3A0-B041-8AEA-C47A2F6514E8}"/>
              </a:ext>
            </a:extLst>
          </p:cNvPr>
          <p:cNvSpPr/>
          <p:nvPr/>
        </p:nvSpPr>
        <p:spPr>
          <a:xfrm rot="16200000">
            <a:off x="3207527" y="2737274"/>
            <a:ext cx="2493568" cy="13027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ADDA66-8A6A-774E-8860-12F7F4B31D47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454310" y="1454510"/>
            <a:ext cx="1" cy="873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5F66C1-1247-D441-9A1B-27CD81FD7994}"/>
              </a:ext>
            </a:extLst>
          </p:cNvPr>
          <p:cNvSpPr txBox="1"/>
          <p:nvPr/>
        </p:nvSpPr>
        <p:spPr>
          <a:xfrm>
            <a:off x="4506467" y="1283369"/>
            <a:ext cx="59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y</a:t>
            </a:r>
            <a:r>
              <a:rPr lang="en-US" sz="1800" b="1" baseline="-25000" dirty="0"/>
              <a:t>t+1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4E5C1BD-22EA-7240-9513-8AF351EC6CEA}"/>
              </a:ext>
            </a:extLst>
          </p:cNvPr>
          <p:cNvSpPr/>
          <p:nvPr/>
        </p:nvSpPr>
        <p:spPr>
          <a:xfrm>
            <a:off x="4042830" y="3594813"/>
            <a:ext cx="822960" cy="82296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549AA51-4D1D-8845-8FDC-65CCF03EA75F}"/>
              </a:ext>
            </a:extLst>
          </p:cNvPr>
          <p:cNvSpPr/>
          <p:nvPr/>
        </p:nvSpPr>
        <p:spPr>
          <a:xfrm>
            <a:off x="4042830" y="2327568"/>
            <a:ext cx="822960" cy="82296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0A2BBC-7E07-DA47-8253-18DCB4E229DB}"/>
              </a:ext>
            </a:extLst>
          </p:cNvPr>
          <p:cNvSpPr txBox="1"/>
          <p:nvPr/>
        </p:nvSpPr>
        <p:spPr>
          <a:xfrm>
            <a:off x="4441622" y="4636470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W</a:t>
            </a:r>
            <a:r>
              <a:rPr lang="en-US" sz="1800" b="1" baseline="-25000" dirty="0" err="1"/>
              <a:t>x</a:t>
            </a:r>
            <a:endParaRPr lang="en-US" sz="1800" b="1" baseline="-25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65A67F0-44C6-CB4F-BE01-E72D0BD48230}"/>
              </a:ext>
            </a:extLst>
          </p:cNvPr>
          <p:cNvCxnSpPr>
            <a:cxnSpLocks/>
            <a:stCxn id="69" idx="0"/>
            <a:endCxn id="70" idx="4"/>
          </p:cNvCxnSpPr>
          <p:nvPr/>
        </p:nvCxnSpPr>
        <p:spPr>
          <a:xfrm flipV="1">
            <a:off x="4454310" y="3150528"/>
            <a:ext cx="0" cy="4442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73">
            <a:extLst>
              <a:ext uri="{FF2B5EF4-FFF2-40B4-BE49-F238E27FC236}">
                <a16:creationId xmlns:a16="http://schemas.microsoft.com/office/drawing/2014/main" id="{E9C18C7F-6683-004E-AFFA-5F3788076D9D}"/>
              </a:ext>
            </a:extLst>
          </p:cNvPr>
          <p:cNvSpPr/>
          <p:nvPr/>
        </p:nvSpPr>
        <p:spPr>
          <a:xfrm>
            <a:off x="4254117" y="3800027"/>
            <a:ext cx="411480" cy="411480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86777A8A-1290-7648-84EA-B8A9E254A75F}"/>
              </a:ext>
            </a:extLst>
          </p:cNvPr>
          <p:cNvSpPr/>
          <p:nvPr/>
        </p:nvSpPr>
        <p:spPr>
          <a:xfrm>
            <a:off x="4254606" y="2535753"/>
            <a:ext cx="411480" cy="411480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B39DC7-B45A-0C49-9BE2-7167B18A32D8}"/>
              </a:ext>
            </a:extLst>
          </p:cNvPr>
          <p:cNvSpPr txBox="1"/>
          <p:nvPr/>
        </p:nvSpPr>
        <p:spPr>
          <a:xfrm>
            <a:off x="4000415" y="3035682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W</a:t>
            </a:r>
            <a:r>
              <a:rPr lang="en-US" sz="1800" b="1" baseline="-25000" dirty="0"/>
              <a:t>y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BDBAB18-664B-184E-AE77-CEC47DBD53D8}"/>
              </a:ext>
            </a:extLst>
          </p:cNvPr>
          <p:cNvCxnSpPr>
            <a:endCxn id="69" idx="2"/>
          </p:cNvCxnSpPr>
          <p:nvPr/>
        </p:nvCxnSpPr>
        <p:spPr>
          <a:xfrm>
            <a:off x="2632008" y="3530139"/>
            <a:ext cx="1410822" cy="476154"/>
          </a:xfrm>
          <a:prstGeom prst="bentConnector3">
            <a:avLst>
              <a:gd name="adj1" fmla="val 631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DF22A4F-64EB-B34A-9879-BF669A5FBBBF}"/>
              </a:ext>
            </a:extLst>
          </p:cNvPr>
          <p:cNvCxnSpPr>
            <a:cxnSpLocks/>
            <a:endCxn id="103" idx="4"/>
          </p:cNvCxnSpPr>
          <p:nvPr/>
        </p:nvCxnSpPr>
        <p:spPr>
          <a:xfrm flipH="1" flipV="1">
            <a:off x="6268237" y="4417773"/>
            <a:ext cx="0" cy="9482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9A2696-947A-DD4E-8654-A985EE1866CD}"/>
              </a:ext>
            </a:extLst>
          </p:cNvPr>
          <p:cNvSpPr txBox="1"/>
          <p:nvPr/>
        </p:nvSpPr>
        <p:spPr>
          <a:xfrm>
            <a:off x="6102325" y="5309230"/>
            <a:ext cx="55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x</a:t>
            </a:r>
            <a:r>
              <a:rPr lang="en-US" sz="1800" b="1" baseline="-25000" dirty="0"/>
              <a:t>t+2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6C8AA7-9F00-3642-9029-1B8796C7845B}"/>
              </a:ext>
            </a:extLst>
          </p:cNvPr>
          <p:cNvSpPr txBox="1"/>
          <p:nvPr/>
        </p:nvSpPr>
        <p:spPr>
          <a:xfrm>
            <a:off x="4680622" y="3178976"/>
            <a:ext cx="5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h</a:t>
            </a:r>
            <a:r>
              <a:rPr lang="en-US" sz="1800" b="1" baseline="-25000" dirty="0"/>
              <a:t>t+1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B70E18F-E283-F746-8FB3-1C9A80FF152E}"/>
              </a:ext>
            </a:extLst>
          </p:cNvPr>
          <p:cNvSpPr/>
          <p:nvPr/>
        </p:nvSpPr>
        <p:spPr>
          <a:xfrm rot="16200000">
            <a:off x="5021454" y="2737274"/>
            <a:ext cx="2493568" cy="13027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24A0662-C766-6D44-8692-2C4C1458D4DE}"/>
              </a:ext>
            </a:extLst>
          </p:cNvPr>
          <p:cNvCxnSpPr>
            <a:cxnSpLocks/>
            <a:stCxn id="104" idx="0"/>
          </p:cNvCxnSpPr>
          <p:nvPr/>
        </p:nvCxnSpPr>
        <p:spPr>
          <a:xfrm flipV="1">
            <a:off x="6268237" y="1454510"/>
            <a:ext cx="1" cy="873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E141A34-C931-CD4A-B365-F87A951D85F5}"/>
              </a:ext>
            </a:extLst>
          </p:cNvPr>
          <p:cNvSpPr txBox="1"/>
          <p:nvPr/>
        </p:nvSpPr>
        <p:spPr>
          <a:xfrm>
            <a:off x="6320394" y="1283369"/>
            <a:ext cx="59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y</a:t>
            </a:r>
            <a:r>
              <a:rPr lang="en-US" sz="1800" b="1" baseline="-25000" dirty="0"/>
              <a:t>t+2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8BE88B5-508A-BF42-8C08-EB339280D87B}"/>
              </a:ext>
            </a:extLst>
          </p:cNvPr>
          <p:cNvCxnSpPr>
            <a:cxnSpLocks/>
          </p:cNvCxnSpPr>
          <p:nvPr/>
        </p:nvCxnSpPr>
        <p:spPr>
          <a:xfrm>
            <a:off x="6268237" y="3530139"/>
            <a:ext cx="100779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E0B2005-F708-1940-A6FD-AEC90015C0F8}"/>
              </a:ext>
            </a:extLst>
          </p:cNvPr>
          <p:cNvSpPr txBox="1"/>
          <p:nvPr/>
        </p:nvSpPr>
        <p:spPr>
          <a:xfrm>
            <a:off x="6541354" y="3188004"/>
            <a:ext cx="61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h</a:t>
            </a:r>
            <a:r>
              <a:rPr lang="en-US" sz="1800" b="1" baseline="-25000" dirty="0"/>
              <a:t>t+2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39F2DDF-D419-0942-9C79-57628F79274E}"/>
              </a:ext>
            </a:extLst>
          </p:cNvPr>
          <p:cNvSpPr/>
          <p:nvPr/>
        </p:nvSpPr>
        <p:spPr>
          <a:xfrm>
            <a:off x="5856757" y="3594813"/>
            <a:ext cx="822960" cy="82296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E794FBA-AC8A-DD47-B01D-84517C4F82AA}"/>
              </a:ext>
            </a:extLst>
          </p:cNvPr>
          <p:cNvSpPr/>
          <p:nvPr/>
        </p:nvSpPr>
        <p:spPr>
          <a:xfrm>
            <a:off x="5856757" y="2327568"/>
            <a:ext cx="822960" cy="82296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94C8DF-1B4D-6846-88D7-3D01539B631B}"/>
              </a:ext>
            </a:extLst>
          </p:cNvPr>
          <p:cNvSpPr txBox="1"/>
          <p:nvPr/>
        </p:nvSpPr>
        <p:spPr>
          <a:xfrm>
            <a:off x="6255549" y="4636470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/>
              <a:t>W</a:t>
            </a:r>
            <a:r>
              <a:rPr lang="en-US" sz="1800" b="1" baseline="-25000" dirty="0" err="1"/>
              <a:t>x</a:t>
            </a:r>
            <a:endParaRPr lang="en-US" sz="1800" b="1" baseline="-25000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256118A-0092-FF4A-9B1B-DB181DC06499}"/>
              </a:ext>
            </a:extLst>
          </p:cNvPr>
          <p:cNvCxnSpPr>
            <a:cxnSpLocks/>
            <a:stCxn id="103" idx="0"/>
            <a:endCxn id="104" idx="4"/>
          </p:cNvCxnSpPr>
          <p:nvPr/>
        </p:nvCxnSpPr>
        <p:spPr>
          <a:xfrm flipV="1">
            <a:off x="6268237" y="3150528"/>
            <a:ext cx="0" cy="4442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reeform 107">
            <a:extLst>
              <a:ext uri="{FF2B5EF4-FFF2-40B4-BE49-F238E27FC236}">
                <a16:creationId xmlns:a16="http://schemas.microsoft.com/office/drawing/2014/main" id="{8B6029B3-809F-A74F-B366-67E061454B6B}"/>
              </a:ext>
            </a:extLst>
          </p:cNvPr>
          <p:cNvSpPr/>
          <p:nvPr/>
        </p:nvSpPr>
        <p:spPr>
          <a:xfrm>
            <a:off x="6068044" y="3800027"/>
            <a:ext cx="411480" cy="411480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F91066A5-D2B4-8B41-95AC-8E24507456E0}"/>
              </a:ext>
            </a:extLst>
          </p:cNvPr>
          <p:cNvSpPr/>
          <p:nvPr/>
        </p:nvSpPr>
        <p:spPr>
          <a:xfrm>
            <a:off x="6068533" y="2535753"/>
            <a:ext cx="411480" cy="411480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9C11520-5A8D-A744-8B0C-76069E13207B}"/>
              </a:ext>
            </a:extLst>
          </p:cNvPr>
          <p:cNvSpPr txBox="1"/>
          <p:nvPr/>
        </p:nvSpPr>
        <p:spPr>
          <a:xfrm>
            <a:off x="5814342" y="3035682"/>
            <a:ext cx="5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W</a:t>
            </a:r>
            <a:r>
              <a:rPr lang="en-US" sz="1800" b="1" baseline="-25000" dirty="0"/>
              <a:t>y</a:t>
            </a:r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662AB8AE-F77E-4044-8A82-1601089EB2F2}"/>
              </a:ext>
            </a:extLst>
          </p:cNvPr>
          <p:cNvCxnSpPr/>
          <p:nvPr/>
        </p:nvCxnSpPr>
        <p:spPr>
          <a:xfrm>
            <a:off x="4446141" y="3517740"/>
            <a:ext cx="1410822" cy="476154"/>
          </a:xfrm>
          <a:prstGeom prst="bentConnector3">
            <a:avLst>
              <a:gd name="adj1" fmla="val 631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A00E88-0E36-E94F-B6FD-05C0D46E748E}"/>
              </a:ext>
            </a:extLst>
          </p:cNvPr>
          <p:cNvSpPr txBox="1"/>
          <p:nvPr/>
        </p:nvSpPr>
        <p:spPr>
          <a:xfrm>
            <a:off x="7977500" y="2435517"/>
            <a:ext cx="3657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/>
              <a:t>Weight sharing: </a:t>
            </a:r>
            <a:r>
              <a:rPr lang="en-US" sz="2800" dirty="0"/>
              <a:t>Each unit has the same weights: </a:t>
            </a:r>
            <a:r>
              <a:rPr lang="en-US" sz="2800" dirty="0" err="1"/>
              <a:t>W</a:t>
            </a:r>
            <a:r>
              <a:rPr lang="en-US" sz="2800" baseline="-25000" dirty="0" err="1"/>
              <a:t>h</a:t>
            </a:r>
            <a:r>
              <a:rPr lang="en-US" sz="2800" dirty="0"/>
              <a:t>, </a:t>
            </a:r>
            <a:r>
              <a:rPr lang="en-US" sz="2800" dirty="0" err="1"/>
              <a:t>W</a:t>
            </a:r>
            <a:r>
              <a:rPr lang="en-US" sz="2800" baseline="-25000" dirty="0" err="1"/>
              <a:t>x</a:t>
            </a:r>
            <a:r>
              <a:rPr lang="en-US" sz="2800" dirty="0"/>
              <a:t>, W</a:t>
            </a:r>
            <a:r>
              <a:rPr lang="en-US" sz="2800" baseline="-250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20985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RNNs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 can increase the complexity (capability) of the model by stacking RNNs and increasing the depth of the model.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BBA44F-35FC-E14B-8D56-6498F2589A97}"/>
              </a:ext>
            </a:extLst>
          </p:cNvPr>
          <p:cNvCxnSpPr/>
          <p:nvPr/>
        </p:nvCxnSpPr>
        <p:spPr>
          <a:xfrm flipV="1">
            <a:off x="1593259" y="2710765"/>
            <a:ext cx="0" cy="24654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A142D9B-E51E-3D4B-8CA9-E052C915396E}"/>
              </a:ext>
            </a:extLst>
          </p:cNvPr>
          <p:cNvCxnSpPr>
            <a:cxnSpLocks/>
          </p:cNvCxnSpPr>
          <p:nvPr/>
        </p:nvCxnSpPr>
        <p:spPr>
          <a:xfrm flipV="1">
            <a:off x="1658845" y="5260313"/>
            <a:ext cx="251074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0C01C9-4210-EC43-AE85-DE997CD8CC37}"/>
              </a:ext>
            </a:extLst>
          </p:cNvPr>
          <p:cNvSpPr txBox="1"/>
          <p:nvPr/>
        </p:nvSpPr>
        <p:spPr>
          <a:xfrm>
            <a:off x="2523087" y="5295978"/>
            <a:ext cx="57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time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7CDB19-577E-FC4B-BDE2-ED46B674EAA6}"/>
              </a:ext>
            </a:extLst>
          </p:cNvPr>
          <p:cNvSpPr txBox="1"/>
          <p:nvPr/>
        </p:nvSpPr>
        <p:spPr>
          <a:xfrm>
            <a:off x="916973" y="3823668"/>
            <a:ext cx="67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depth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3AC828-9AAD-2041-BBA9-F8BE8E40C030}"/>
              </a:ext>
            </a:extLst>
          </p:cNvPr>
          <p:cNvSpPr/>
          <p:nvPr/>
        </p:nvSpPr>
        <p:spPr>
          <a:xfrm>
            <a:off x="1866227" y="4719749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A530ED5-181A-3947-AB36-630BFA482F33}"/>
              </a:ext>
            </a:extLst>
          </p:cNvPr>
          <p:cNvSpPr/>
          <p:nvPr/>
        </p:nvSpPr>
        <p:spPr>
          <a:xfrm>
            <a:off x="2392874" y="4719749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BF2D887-3F04-8D43-B31A-551494B21168}"/>
              </a:ext>
            </a:extLst>
          </p:cNvPr>
          <p:cNvSpPr/>
          <p:nvPr/>
        </p:nvSpPr>
        <p:spPr>
          <a:xfrm>
            <a:off x="2919521" y="4720475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618EDD-783F-4C48-917F-12D91A4A781E}"/>
              </a:ext>
            </a:extLst>
          </p:cNvPr>
          <p:cNvSpPr/>
          <p:nvPr/>
        </p:nvSpPr>
        <p:spPr>
          <a:xfrm>
            <a:off x="3440656" y="4719749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57337B0-A7FF-754E-98CC-EEDB5B77E478}"/>
              </a:ext>
            </a:extLst>
          </p:cNvPr>
          <p:cNvSpPr/>
          <p:nvPr/>
        </p:nvSpPr>
        <p:spPr>
          <a:xfrm>
            <a:off x="1866227" y="4122416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5A48113-65BB-D242-8CED-0D18A0E8CC10}"/>
              </a:ext>
            </a:extLst>
          </p:cNvPr>
          <p:cNvSpPr/>
          <p:nvPr/>
        </p:nvSpPr>
        <p:spPr>
          <a:xfrm>
            <a:off x="2392874" y="4122416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6D79A8-B9F3-3C4F-A26B-8FD378E48BDF}"/>
              </a:ext>
            </a:extLst>
          </p:cNvPr>
          <p:cNvSpPr/>
          <p:nvPr/>
        </p:nvSpPr>
        <p:spPr>
          <a:xfrm>
            <a:off x="2919521" y="4123142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AA953B6-FC1C-A44E-9B06-CC1CDB8AE085}"/>
              </a:ext>
            </a:extLst>
          </p:cNvPr>
          <p:cNvSpPr/>
          <p:nvPr/>
        </p:nvSpPr>
        <p:spPr>
          <a:xfrm>
            <a:off x="3440656" y="4122416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63182D-8C7D-074D-B5C2-D82B6F7A7F44}"/>
              </a:ext>
            </a:extLst>
          </p:cNvPr>
          <p:cNvSpPr/>
          <p:nvPr/>
        </p:nvSpPr>
        <p:spPr>
          <a:xfrm>
            <a:off x="1866227" y="3528232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056534B-086A-5F43-A8B7-AE5A24824670}"/>
              </a:ext>
            </a:extLst>
          </p:cNvPr>
          <p:cNvSpPr/>
          <p:nvPr/>
        </p:nvSpPr>
        <p:spPr>
          <a:xfrm>
            <a:off x="2392874" y="3528232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3C106AE-A56B-4748-9DE4-DA6C2BF37813}"/>
              </a:ext>
            </a:extLst>
          </p:cNvPr>
          <p:cNvSpPr/>
          <p:nvPr/>
        </p:nvSpPr>
        <p:spPr>
          <a:xfrm>
            <a:off x="2919521" y="3528958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143FBE3-C0B7-C243-9A92-5B148B9AF656}"/>
              </a:ext>
            </a:extLst>
          </p:cNvPr>
          <p:cNvSpPr/>
          <p:nvPr/>
        </p:nvSpPr>
        <p:spPr>
          <a:xfrm>
            <a:off x="3440656" y="3528232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30B318A-E64D-CB49-A336-87E54DB2F687}"/>
              </a:ext>
            </a:extLst>
          </p:cNvPr>
          <p:cNvSpPr/>
          <p:nvPr/>
        </p:nvSpPr>
        <p:spPr>
          <a:xfrm>
            <a:off x="1866227" y="2891887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35A726B-67F5-714A-9E86-87B170EA3570}"/>
              </a:ext>
            </a:extLst>
          </p:cNvPr>
          <p:cNvSpPr/>
          <p:nvPr/>
        </p:nvSpPr>
        <p:spPr>
          <a:xfrm>
            <a:off x="2392874" y="2891887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FF29762-8AAB-8A4C-8A4C-8F5C9309D07A}"/>
              </a:ext>
            </a:extLst>
          </p:cNvPr>
          <p:cNvSpPr/>
          <p:nvPr/>
        </p:nvSpPr>
        <p:spPr>
          <a:xfrm>
            <a:off x="2919521" y="2892613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D505F07-9DB7-704D-803F-78A5D1C159E3}"/>
              </a:ext>
            </a:extLst>
          </p:cNvPr>
          <p:cNvSpPr/>
          <p:nvPr/>
        </p:nvSpPr>
        <p:spPr>
          <a:xfrm>
            <a:off x="3440656" y="2891887"/>
            <a:ext cx="312516" cy="3979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A62D13-3BEF-FE45-BF31-D18FB459BD04}"/>
              </a:ext>
            </a:extLst>
          </p:cNvPr>
          <p:cNvCxnSpPr>
            <a:stCxn id="11" idx="0"/>
            <a:endCxn id="108" idx="2"/>
          </p:cNvCxnSpPr>
          <p:nvPr/>
        </p:nvCxnSpPr>
        <p:spPr>
          <a:xfrm flipV="1">
            <a:off x="2022485" y="4520360"/>
            <a:ext cx="0" cy="199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A15F95-7DF2-2A42-88C1-ACE0EE181CDC}"/>
              </a:ext>
            </a:extLst>
          </p:cNvPr>
          <p:cNvCxnSpPr>
            <a:stCxn id="95" idx="0"/>
            <a:endCxn id="109" idx="2"/>
          </p:cNvCxnSpPr>
          <p:nvPr/>
        </p:nvCxnSpPr>
        <p:spPr>
          <a:xfrm flipV="1">
            <a:off x="2549132" y="4520360"/>
            <a:ext cx="0" cy="199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7298A3-5250-A846-8553-3853E95A31CD}"/>
              </a:ext>
            </a:extLst>
          </p:cNvPr>
          <p:cNvCxnSpPr>
            <a:stCxn id="109" idx="0"/>
            <a:endCxn id="113" idx="2"/>
          </p:cNvCxnSpPr>
          <p:nvPr/>
        </p:nvCxnSpPr>
        <p:spPr>
          <a:xfrm flipV="1">
            <a:off x="2549132" y="3926176"/>
            <a:ext cx="0" cy="1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8BD84-4DD7-E742-BB09-397A55CBE060}"/>
              </a:ext>
            </a:extLst>
          </p:cNvPr>
          <p:cNvCxnSpPr>
            <a:stCxn id="113" idx="0"/>
            <a:endCxn id="117" idx="2"/>
          </p:cNvCxnSpPr>
          <p:nvPr/>
        </p:nvCxnSpPr>
        <p:spPr>
          <a:xfrm flipV="1">
            <a:off x="2549132" y="3289831"/>
            <a:ext cx="0" cy="23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62F073-8B43-7D4E-84B7-746E0C224D59}"/>
              </a:ext>
            </a:extLst>
          </p:cNvPr>
          <p:cNvCxnSpPr>
            <a:stCxn id="112" idx="0"/>
            <a:endCxn id="116" idx="2"/>
          </p:cNvCxnSpPr>
          <p:nvPr/>
        </p:nvCxnSpPr>
        <p:spPr>
          <a:xfrm flipV="1">
            <a:off x="2022485" y="3289831"/>
            <a:ext cx="0" cy="23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76FC38-7BA1-334C-911D-B065C92A39F9}"/>
              </a:ext>
            </a:extLst>
          </p:cNvPr>
          <p:cNvCxnSpPr>
            <a:stCxn id="108" idx="0"/>
            <a:endCxn id="112" idx="2"/>
          </p:cNvCxnSpPr>
          <p:nvPr/>
        </p:nvCxnSpPr>
        <p:spPr>
          <a:xfrm flipV="1">
            <a:off x="2022485" y="3926176"/>
            <a:ext cx="0" cy="1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FF3D41-4197-254D-9CC2-53B706F2E9E4}"/>
              </a:ext>
            </a:extLst>
          </p:cNvPr>
          <p:cNvCxnSpPr>
            <a:stCxn id="114" idx="0"/>
            <a:endCxn id="118" idx="2"/>
          </p:cNvCxnSpPr>
          <p:nvPr/>
        </p:nvCxnSpPr>
        <p:spPr>
          <a:xfrm flipV="1">
            <a:off x="3075779" y="3290557"/>
            <a:ext cx="0" cy="23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A276E8-0586-6B45-A79E-9E2CB243A5D0}"/>
              </a:ext>
            </a:extLst>
          </p:cNvPr>
          <p:cNvCxnSpPr>
            <a:stCxn id="110" idx="0"/>
            <a:endCxn id="114" idx="2"/>
          </p:cNvCxnSpPr>
          <p:nvPr/>
        </p:nvCxnSpPr>
        <p:spPr>
          <a:xfrm flipV="1">
            <a:off x="3075779" y="3926902"/>
            <a:ext cx="0" cy="1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DF0F07-ABD4-FB45-99AC-D59A5DE04435}"/>
              </a:ext>
            </a:extLst>
          </p:cNvPr>
          <p:cNvCxnSpPr>
            <a:cxnSpLocks/>
            <a:stCxn id="96" idx="0"/>
            <a:endCxn id="110" idx="2"/>
          </p:cNvCxnSpPr>
          <p:nvPr/>
        </p:nvCxnSpPr>
        <p:spPr>
          <a:xfrm flipV="1">
            <a:off x="3075779" y="4521086"/>
            <a:ext cx="0" cy="19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471AA9-5554-E54A-A717-3E2F949B5339}"/>
              </a:ext>
            </a:extLst>
          </p:cNvPr>
          <p:cNvCxnSpPr>
            <a:stCxn id="115" idx="0"/>
            <a:endCxn id="119" idx="2"/>
          </p:cNvCxnSpPr>
          <p:nvPr/>
        </p:nvCxnSpPr>
        <p:spPr>
          <a:xfrm flipV="1">
            <a:off x="3596914" y="3289831"/>
            <a:ext cx="0" cy="23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A6C279-1A93-D049-919F-B29EB055B31D}"/>
              </a:ext>
            </a:extLst>
          </p:cNvPr>
          <p:cNvCxnSpPr>
            <a:stCxn id="111" idx="0"/>
            <a:endCxn id="115" idx="2"/>
          </p:cNvCxnSpPr>
          <p:nvPr/>
        </p:nvCxnSpPr>
        <p:spPr>
          <a:xfrm flipV="1">
            <a:off x="3596914" y="3926176"/>
            <a:ext cx="0" cy="1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AB3973-A330-B543-8D9E-8F710CDC247D}"/>
              </a:ext>
            </a:extLst>
          </p:cNvPr>
          <p:cNvCxnSpPr>
            <a:stCxn id="100" idx="0"/>
            <a:endCxn id="111" idx="2"/>
          </p:cNvCxnSpPr>
          <p:nvPr/>
        </p:nvCxnSpPr>
        <p:spPr>
          <a:xfrm flipV="1">
            <a:off x="3596914" y="4520360"/>
            <a:ext cx="0" cy="19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68288C-B555-4242-8CF0-4968F6A9CC90}"/>
              </a:ext>
            </a:extLst>
          </p:cNvPr>
          <p:cNvCxnSpPr>
            <a:stCxn id="11" idx="3"/>
            <a:endCxn id="95" idx="1"/>
          </p:cNvCxnSpPr>
          <p:nvPr/>
        </p:nvCxnSpPr>
        <p:spPr>
          <a:xfrm>
            <a:off x="2178743" y="4918721"/>
            <a:ext cx="214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27CC55-3507-8049-900C-A915F724FC5E}"/>
              </a:ext>
            </a:extLst>
          </p:cNvPr>
          <p:cNvCxnSpPr>
            <a:stCxn id="95" idx="3"/>
            <a:endCxn id="96" idx="1"/>
          </p:cNvCxnSpPr>
          <p:nvPr/>
        </p:nvCxnSpPr>
        <p:spPr>
          <a:xfrm>
            <a:off x="2705390" y="4918721"/>
            <a:ext cx="214131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558C06-98F8-E14F-9FF0-82AB71216015}"/>
              </a:ext>
            </a:extLst>
          </p:cNvPr>
          <p:cNvCxnSpPr>
            <a:stCxn id="96" idx="3"/>
            <a:endCxn id="100" idx="1"/>
          </p:cNvCxnSpPr>
          <p:nvPr/>
        </p:nvCxnSpPr>
        <p:spPr>
          <a:xfrm flipV="1">
            <a:off x="3232037" y="4918721"/>
            <a:ext cx="208619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5C7DCD2-FF86-F549-B2AB-1FDD700504C0}"/>
              </a:ext>
            </a:extLst>
          </p:cNvPr>
          <p:cNvCxnSpPr>
            <a:stCxn id="108" idx="3"/>
            <a:endCxn id="109" idx="1"/>
          </p:cNvCxnSpPr>
          <p:nvPr/>
        </p:nvCxnSpPr>
        <p:spPr>
          <a:xfrm>
            <a:off x="2178743" y="4321388"/>
            <a:ext cx="214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143A47-204C-DA4A-8C21-67A37C6997CB}"/>
              </a:ext>
            </a:extLst>
          </p:cNvPr>
          <p:cNvCxnSpPr>
            <a:stCxn id="109" idx="3"/>
            <a:endCxn id="110" idx="1"/>
          </p:cNvCxnSpPr>
          <p:nvPr/>
        </p:nvCxnSpPr>
        <p:spPr>
          <a:xfrm>
            <a:off x="2705390" y="4321388"/>
            <a:ext cx="214131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39EA8E4-4807-D44E-A743-A67AE95DAD93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 flipV="1">
            <a:off x="3232037" y="4321388"/>
            <a:ext cx="208619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95BF659-6746-AF43-8E98-86B33807B34D}"/>
              </a:ext>
            </a:extLst>
          </p:cNvPr>
          <p:cNvCxnSpPr>
            <a:stCxn id="112" idx="3"/>
            <a:endCxn id="113" idx="1"/>
          </p:cNvCxnSpPr>
          <p:nvPr/>
        </p:nvCxnSpPr>
        <p:spPr>
          <a:xfrm>
            <a:off x="2178743" y="3727204"/>
            <a:ext cx="214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01F5D5C-A9BF-F64D-87B0-5E61742DF801}"/>
              </a:ext>
            </a:extLst>
          </p:cNvPr>
          <p:cNvCxnSpPr>
            <a:stCxn id="113" idx="3"/>
            <a:endCxn id="114" idx="1"/>
          </p:cNvCxnSpPr>
          <p:nvPr/>
        </p:nvCxnSpPr>
        <p:spPr>
          <a:xfrm>
            <a:off x="2705390" y="3727204"/>
            <a:ext cx="214131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99EACAC-6E05-8B4E-A947-A8C58F9B79BA}"/>
              </a:ext>
            </a:extLst>
          </p:cNvPr>
          <p:cNvCxnSpPr>
            <a:stCxn id="114" idx="3"/>
            <a:endCxn id="115" idx="1"/>
          </p:cNvCxnSpPr>
          <p:nvPr/>
        </p:nvCxnSpPr>
        <p:spPr>
          <a:xfrm flipV="1">
            <a:off x="3232037" y="3727204"/>
            <a:ext cx="208619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928750D-9FB6-8D4A-8884-DACC68755F4F}"/>
              </a:ext>
            </a:extLst>
          </p:cNvPr>
          <p:cNvCxnSpPr>
            <a:stCxn id="116" idx="3"/>
            <a:endCxn id="117" idx="1"/>
          </p:cNvCxnSpPr>
          <p:nvPr/>
        </p:nvCxnSpPr>
        <p:spPr>
          <a:xfrm>
            <a:off x="2178743" y="3090859"/>
            <a:ext cx="214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2446A43-8A1A-3840-B861-1E0726AC830B}"/>
              </a:ext>
            </a:extLst>
          </p:cNvPr>
          <p:cNvCxnSpPr>
            <a:stCxn id="117" idx="3"/>
            <a:endCxn id="118" idx="1"/>
          </p:cNvCxnSpPr>
          <p:nvPr/>
        </p:nvCxnSpPr>
        <p:spPr>
          <a:xfrm>
            <a:off x="2705390" y="3090859"/>
            <a:ext cx="214131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6F19820-F2DE-9543-85DA-F2726F9AA267}"/>
              </a:ext>
            </a:extLst>
          </p:cNvPr>
          <p:cNvCxnSpPr>
            <a:stCxn id="118" idx="3"/>
            <a:endCxn id="119" idx="1"/>
          </p:cNvCxnSpPr>
          <p:nvPr/>
        </p:nvCxnSpPr>
        <p:spPr>
          <a:xfrm flipV="1">
            <a:off x="3232037" y="3090859"/>
            <a:ext cx="208619" cy="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0BF3A12-85F3-E447-A39F-2C6D6D9094DA}"/>
              </a:ext>
            </a:extLst>
          </p:cNvPr>
          <p:cNvCxnSpPr>
            <a:cxnSpLocks/>
            <a:stCxn id="116" idx="0"/>
          </p:cNvCxnSpPr>
          <p:nvPr/>
        </p:nvCxnSpPr>
        <p:spPr>
          <a:xfrm flipV="1">
            <a:off x="2022485" y="2652286"/>
            <a:ext cx="0" cy="239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94FCEFD-0F76-784F-97AB-233CD07A725C}"/>
              </a:ext>
            </a:extLst>
          </p:cNvPr>
          <p:cNvCxnSpPr>
            <a:stCxn id="117" idx="0"/>
          </p:cNvCxnSpPr>
          <p:nvPr/>
        </p:nvCxnSpPr>
        <p:spPr>
          <a:xfrm flipV="1">
            <a:off x="2549132" y="2652286"/>
            <a:ext cx="0" cy="23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E9E0F90-1D61-1F4A-9D6C-F0F5C39242E7}"/>
              </a:ext>
            </a:extLst>
          </p:cNvPr>
          <p:cNvCxnSpPr>
            <a:stCxn id="118" idx="0"/>
          </p:cNvCxnSpPr>
          <p:nvPr/>
        </p:nvCxnSpPr>
        <p:spPr>
          <a:xfrm flipV="1">
            <a:off x="3075779" y="2652286"/>
            <a:ext cx="0" cy="24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BC3BD1C-C5A2-8C4C-B22C-1CB456EE1B83}"/>
              </a:ext>
            </a:extLst>
          </p:cNvPr>
          <p:cNvCxnSpPr>
            <a:stCxn id="119" idx="0"/>
          </p:cNvCxnSpPr>
          <p:nvPr/>
        </p:nvCxnSpPr>
        <p:spPr>
          <a:xfrm flipV="1">
            <a:off x="3596914" y="2652286"/>
            <a:ext cx="0" cy="23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648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Putting it all together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continue to work with our final project dataset (but predicting a different field, </a:t>
            </a:r>
            <a:r>
              <a:rPr lang="en-US" sz="2800" b="1" dirty="0" err="1"/>
              <a:t>log_votes</a:t>
            </a:r>
            <a:r>
              <a:rPr lang="en-US" sz="2800" dirty="0"/>
              <a:t>).</a:t>
            </a:r>
          </a:p>
          <a:p>
            <a:r>
              <a:rPr lang="en-US" sz="2800" dirty="0"/>
              <a:t>The exercise covers the following topics we learned today:</a:t>
            </a:r>
          </a:p>
          <a:p>
            <a:pPr lvl="1"/>
            <a:r>
              <a:rPr lang="en-US" sz="2800" dirty="0" err="1"/>
              <a:t>GloVe</a:t>
            </a:r>
            <a:r>
              <a:rPr lang="en-US" sz="2800" dirty="0"/>
              <a:t> Word Vectors</a:t>
            </a:r>
          </a:p>
          <a:p>
            <a:pPr lvl="1"/>
            <a:r>
              <a:rPr lang="en-US" sz="2800" dirty="0"/>
              <a:t>ML Model: Recurrent Neural Network (RNN)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“EMBK-NLP-DAY3-RNN-NB.ipynb”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42441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Networks (NN)</a:t>
            </a:r>
          </a:p>
          <a:p>
            <a:r>
              <a:rPr lang="en-US" dirty="0"/>
              <a:t>Word Embeddings</a:t>
            </a:r>
          </a:p>
          <a:p>
            <a:r>
              <a:rPr lang="en-US" dirty="0"/>
              <a:t>Recurrent Neural Networks (RNN)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Long Short-Term Memory (LSTM)</a:t>
            </a:r>
            <a:endParaRPr lang="en-US" b="1" dirty="0">
              <a:solidFill>
                <a:schemeClr val="accent3"/>
              </a:solidFill>
            </a:endParaRPr>
          </a:p>
          <a:p>
            <a:r>
              <a:rPr lang="en-US" dirty="0"/>
              <a:t>Transformers</a:t>
            </a:r>
          </a:p>
          <a:p>
            <a:r>
              <a:rPr lang="en-US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61176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RNNs may have difficulty with long-term dependency in input sequences.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Long Short-Term Memory </a:t>
            </a:r>
            <a:r>
              <a:rPr lang="en-US" sz="2800" dirty="0"/>
              <a:t>(LSTM) networks employ different gate structures to solve these problems such as:</a:t>
            </a:r>
          </a:p>
          <a:p>
            <a:pPr marL="778857" lvl="1" indent="-342900"/>
            <a:r>
              <a:rPr lang="en-US" sz="2800" dirty="0"/>
              <a:t>Input gate</a:t>
            </a:r>
          </a:p>
          <a:p>
            <a:pPr marL="778857" lvl="1" indent="-342900"/>
            <a:r>
              <a:rPr lang="en-US" sz="2800" dirty="0"/>
              <a:t>Forget gate</a:t>
            </a:r>
          </a:p>
          <a:p>
            <a:pPr marL="778857" lvl="1" indent="-342900"/>
            <a:r>
              <a:rPr lang="en-US" sz="2800" dirty="0"/>
              <a:t>Output gate</a:t>
            </a:r>
          </a:p>
          <a:p>
            <a:pPr marL="342900" indent="-342900"/>
            <a:r>
              <a:rPr lang="en-US" sz="2800" dirty="0"/>
              <a:t>LSTMs also use a memory line that goes through all gates. This acts like the memory of the whole system.</a:t>
            </a:r>
          </a:p>
        </p:txBody>
      </p:sp>
    </p:spTree>
    <p:extLst>
      <p:ext uri="{BB962C8B-B14F-4D97-AF65-F5344CB8AC3E}">
        <p14:creationId xmlns:p14="http://schemas.microsoft.com/office/powerpoint/2010/main" val="101937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00706D-2E5C-8346-83EB-93D62B679992}"/>
              </a:ext>
            </a:extLst>
          </p:cNvPr>
          <p:cNvGrpSpPr/>
          <p:nvPr/>
        </p:nvGrpSpPr>
        <p:grpSpPr>
          <a:xfrm>
            <a:off x="1452284" y="1816455"/>
            <a:ext cx="7850962" cy="3436222"/>
            <a:chOff x="2707974" y="2263298"/>
            <a:chExt cx="6809505" cy="283729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24A2134-0B95-614E-9C10-0901F379F215}"/>
                </a:ext>
              </a:extLst>
            </p:cNvPr>
            <p:cNvSpPr/>
            <p:nvPr/>
          </p:nvSpPr>
          <p:spPr>
            <a:xfrm>
              <a:off x="2744748" y="3145277"/>
              <a:ext cx="1852142" cy="11370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17E6A42-FFA7-C44A-AD96-958BCC6F7698}"/>
                </a:ext>
              </a:extLst>
            </p:cNvPr>
            <p:cNvSpPr/>
            <p:nvPr/>
          </p:nvSpPr>
          <p:spPr>
            <a:xfrm>
              <a:off x="5259277" y="3147778"/>
              <a:ext cx="1943121" cy="113450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9149669-2274-574D-A781-2FFBE4AB1385}"/>
                </a:ext>
              </a:extLst>
            </p:cNvPr>
            <p:cNvSpPr/>
            <p:nvPr/>
          </p:nvSpPr>
          <p:spPr>
            <a:xfrm>
              <a:off x="2707974" y="4488918"/>
              <a:ext cx="613871" cy="61167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x</a:t>
              </a:r>
              <a:r>
                <a:rPr lang="en-US" sz="1800" b="1" baseline="-25000" dirty="0"/>
                <a:t>t-1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C990BD5-3A5D-E64B-8666-2E35635A9D6A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936876" y="4488916"/>
              <a:ext cx="780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0820A3-2485-6E47-82D6-6D38833F4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4910" y="4282287"/>
              <a:ext cx="0" cy="1642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155B9B-B450-AE46-8A2D-71FD20463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4181" y="3007145"/>
              <a:ext cx="0" cy="146493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370B640-B87A-174F-BFD7-5D5BA589644C}"/>
                </a:ext>
              </a:extLst>
            </p:cNvPr>
            <p:cNvCxnSpPr>
              <a:cxnSpLocks/>
            </p:cNvCxnSpPr>
            <p:nvPr/>
          </p:nvCxnSpPr>
          <p:spPr>
            <a:xfrm>
              <a:off x="4596891" y="3348781"/>
              <a:ext cx="6685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D13156-4ACD-CA4D-8393-3F7B5E2A0351}"/>
                </a:ext>
              </a:extLst>
            </p:cNvPr>
            <p:cNvCxnSpPr>
              <a:cxnSpLocks/>
            </p:cNvCxnSpPr>
            <p:nvPr/>
          </p:nvCxnSpPr>
          <p:spPr>
            <a:xfrm>
              <a:off x="4596891" y="4112316"/>
              <a:ext cx="668538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7B29F9-7E3B-FF48-ACF9-D989F073A27B}"/>
                </a:ext>
              </a:extLst>
            </p:cNvPr>
            <p:cNvCxnSpPr>
              <a:cxnSpLocks/>
            </p:cNvCxnSpPr>
            <p:nvPr/>
          </p:nvCxnSpPr>
          <p:spPr>
            <a:xfrm>
              <a:off x="5265666" y="3348781"/>
              <a:ext cx="232059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EE47E7-6640-8B47-8B5B-9CE1B03D6F9C}"/>
                </a:ext>
              </a:extLst>
            </p:cNvPr>
            <p:cNvCxnSpPr>
              <a:cxnSpLocks/>
            </p:cNvCxnSpPr>
            <p:nvPr/>
          </p:nvCxnSpPr>
          <p:spPr>
            <a:xfrm>
              <a:off x="5371882" y="4446569"/>
              <a:ext cx="3912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14C8308-8F39-394E-A565-CD841E74E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81" y="4123946"/>
              <a:ext cx="727" cy="3337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897296-130F-1147-92EF-79F9DED9F0F9}"/>
                </a:ext>
              </a:extLst>
            </p:cNvPr>
            <p:cNvSpPr/>
            <p:nvPr/>
          </p:nvSpPr>
          <p:spPr>
            <a:xfrm>
              <a:off x="8772716" y="2263298"/>
              <a:ext cx="744763" cy="69557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h</a:t>
              </a:r>
              <a:r>
                <a:rPr lang="en-US" sz="1800" b="1" baseline="-25000" dirty="0"/>
                <a:t>t+1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3ABCCC6-0F01-C547-ABA5-3C5DF81D7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5097" y="3007144"/>
              <a:ext cx="0" cy="284627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0CBE9BB-B6EA-B947-BCDA-D427283F31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5921" y="4282287"/>
              <a:ext cx="0" cy="1642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29F95B-01A0-F543-9C48-1793EEE8D61C}"/>
                </a:ext>
              </a:extLst>
            </p:cNvPr>
            <p:cNvCxnSpPr>
              <a:cxnSpLocks/>
            </p:cNvCxnSpPr>
            <p:nvPr/>
          </p:nvCxnSpPr>
          <p:spPr>
            <a:xfrm>
              <a:off x="5259278" y="4112796"/>
              <a:ext cx="127458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4C317F-2A7B-B741-9A2F-5BDC97F50AE2}"/>
                </a:ext>
              </a:extLst>
            </p:cNvPr>
            <p:cNvSpPr/>
            <p:nvPr/>
          </p:nvSpPr>
          <p:spPr>
            <a:xfrm>
              <a:off x="5377418" y="3262101"/>
              <a:ext cx="190359" cy="190359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7537C3-E63E-2F42-BC1B-06980AD3F759}"/>
                </a:ext>
              </a:extLst>
            </p:cNvPr>
            <p:cNvSpPr/>
            <p:nvPr/>
          </p:nvSpPr>
          <p:spPr>
            <a:xfrm>
              <a:off x="6091358" y="3236506"/>
              <a:ext cx="190359" cy="190359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+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93413D5-004F-5043-BFEE-8BB504207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1466" y="3461700"/>
              <a:ext cx="0" cy="6510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1C67F6-8EF7-CD42-97C5-69BDF1C00F5E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H="1" flipV="1">
              <a:off x="6186538" y="3426865"/>
              <a:ext cx="7241" cy="69708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14DAFE-18BF-CE49-AB96-E13DACF040B0}"/>
                </a:ext>
              </a:extLst>
            </p:cNvPr>
            <p:cNvSpPr/>
            <p:nvPr/>
          </p:nvSpPr>
          <p:spPr>
            <a:xfrm>
              <a:off x="5375544" y="3756663"/>
              <a:ext cx="191868" cy="1487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A0A6AE-DE8A-B44B-AFB5-D4BC6C09D076}"/>
                </a:ext>
              </a:extLst>
            </p:cNvPr>
            <p:cNvSpPr/>
            <p:nvPr/>
          </p:nvSpPr>
          <p:spPr>
            <a:xfrm>
              <a:off x="6091358" y="3566304"/>
              <a:ext cx="190359" cy="190359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842E13-F430-BC46-AF5D-08C6ED447A8B}"/>
                </a:ext>
              </a:extLst>
            </p:cNvPr>
            <p:cNvSpPr/>
            <p:nvPr/>
          </p:nvSpPr>
          <p:spPr>
            <a:xfrm>
              <a:off x="6019095" y="3868704"/>
              <a:ext cx="344827" cy="14824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3E1247F-9AF0-F340-B63C-1750E823B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5533" y="3914741"/>
              <a:ext cx="1" cy="1980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5A1D4A3-5CA3-BD45-B3A2-1237F0524C47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5852268" y="3661483"/>
              <a:ext cx="23909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2BA535-595B-1640-BFF7-4CDDABBCF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5532" y="3661483"/>
              <a:ext cx="0" cy="10501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71C478-CF5F-8540-AFE8-D9DAB1F90F13}"/>
                </a:ext>
              </a:extLst>
            </p:cNvPr>
            <p:cNvSpPr/>
            <p:nvPr/>
          </p:nvSpPr>
          <p:spPr>
            <a:xfrm>
              <a:off x="5758434" y="3755153"/>
              <a:ext cx="191868" cy="1487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94FD83-4D54-C840-AA97-10D8D5D1E494}"/>
                </a:ext>
              </a:extLst>
            </p:cNvPr>
            <p:cNvSpPr/>
            <p:nvPr/>
          </p:nvSpPr>
          <p:spPr>
            <a:xfrm>
              <a:off x="6425965" y="3860285"/>
              <a:ext cx="191868" cy="1487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0B4FDE-47D7-D74A-9103-6F17A2D1C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4071" y="4007988"/>
              <a:ext cx="0" cy="10480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AC8F317-5787-AB4D-B079-E501B8D120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1899" y="3755152"/>
              <a:ext cx="0" cy="11815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90FB1A7-84D5-7740-B744-7E5FC321F32A}"/>
                </a:ext>
              </a:extLst>
            </p:cNvPr>
            <p:cNvCxnSpPr>
              <a:cxnSpLocks/>
            </p:cNvCxnSpPr>
            <p:nvPr/>
          </p:nvCxnSpPr>
          <p:spPr>
            <a:xfrm>
              <a:off x="6521899" y="3764455"/>
              <a:ext cx="161656" cy="20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940F59-2814-CB44-A8DC-037EDF8EFE55}"/>
                </a:ext>
              </a:extLst>
            </p:cNvPr>
            <p:cNvSpPr/>
            <p:nvPr/>
          </p:nvSpPr>
          <p:spPr>
            <a:xfrm>
              <a:off x="6591141" y="3438902"/>
              <a:ext cx="359375" cy="14824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DBF59FC-782B-E543-813B-044E2BFF731E}"/>
                </a:ext>
              </a:extLst>
            </p:cNvPr>
            <p:cNvSpPr/>
            <p:nvPr/>
          </p:nvSpPr>
          <p:spPr>
            <a:xfrm>
              <a:off x="6674496" y="3655596"/>
              <a:ext cx="190359" cy="190359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6F47070-B04C-E44C-A7FA-5887CD95CE6F}"/>
                </a:ext>
              </a:extLst>
            </p:cNvPr>
            <p:cNvCxnSpPr>
              <a:stCxn id="40" idx="0"/>
            </p:cNvCxnSpPr>
            <p:nvPr/>
          </p:nvCxnSpPr>
          <p:spPr>
            <a:xfrm flipV="1">
              <a:off x="6769675" y="3587143"/>
              <a:ext cx="0" cy="6845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958290-8764-F84C-8449-CB542952C1C5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6770829" y="3348781"/>
              <a:ext cx="0" cy="9012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63F29C5-5A7E-3348-8153-B3B3C155289D}"/>
                </a:ext>
              </a:extLst>
            </p:cNvPr>
            <p:cNvCxnSpPr>
              <a:stCxn id="40" idx="4"/>
            </p:cNvCxnSpPr>
            <p:nvPr/>
          </p:nvCxnSpPr>
          <p:spPr>
            <a:xfrm>
              <a:off x="6769675" y="3845955"/>
              <a:ext cx="0" cy="27799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23B438E-9571-2347-B5D1-6B30446D9A2D}"/>
                </a:ext>
              </a:extLst>
            </p:cNvPr>
            <p:cNvCxnSpPr>
              <a:cxnSpLocks/>
            </p:cNvCxnSpPr>
            <p:nvPr/>
          </p:nvCxnSpPr>
          <p:spPr>
            <a:xfrm>
              <a:off x="6769676" y="4112316"/>
              <a:ext cx="810199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4BF0A7-F92A-6644-B9E7-92535B694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0838" y="3036272"/>
              <a:ext cx="0" cy="1076525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FB0FDA3-C49F-5445-9975-BBE0D045EBD0}"/>
                </a:ext>
              </a:extLst>
            </p:cNvPr>
            <p:cNvSpPr/>
            <p:nvPr/>
          </p:nvSpPr>
          <p:spPr>
            <a:xfrm>
              <a:off x="7587452" y="3145277"/>
              <a:ext cx="1852142" cy="11370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4C1AC6-1E3A-134E-B7BB-B90664DE309E}"/>
                </a:ext>
              </a:extLst>
            </p:cNvPr>
            <p:cNvSpPr txBox="1"/>
            <p:nvPr/>
          </p:nvSpPr>
          <p:spPr>
            <a:xfrm>
              <a:off x="4658934" y="3798024"/>
              <a:ext cx="491371" cy="30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t-1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F089BD86-88CA-3E44-9312-B907B82114D0}"/>
              </a:ext>
            </a:extLst>
          </p:cNvPr>
          <p:cNvSpPr/>
          <p:nvPr/>
        </p:nvSpPr>
        <p:spPr>
          <a:xfrm>
            <a:off x="6104005" y="1841594"/>
            <a:ext cx="858668" cy="8424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h</a:t>
            </a:r>
            <a:r>
              <a:rPr lang="en-US" sz="1800" b="1" baseline="-25000" dirty="0" err="1"/>
              <a:t>t</a:t>
            </a:r>
            <a:endParaRPr lang="en-US" sz="1800" b="1" baseline="-25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6FE19DC-2A3E-384A-AA97-957ADEA42C9A}"/>
              </a:ext>
            </a:extLst>
          </p:cNvPr>
          <p:cNvSpPr/>
          <p:nvPr/>
        </p:nvSpPr>
        <p:spPr>
          <a:xfrm>
            <a:off x="2920930" y="1777184"/>
            <a:ext cx="858668" cy="8424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h</a:t>
            </a:r>
            <a:r>
              <a:rPr lang="en-US" sz="1800" b="1" baseline="-25000" dirty="0"/>
              <a:t>t-1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DBA61A7-B429-D84A-B0CD-A55667C7A1E8}"/>
              </a:ext>
            </a:extLst>
          </p:cNvPr>
          <p:cNvSpPr/>
          <p:nvPr/>
        </p:nvSpPr>
        <p:spPr>
          <a:xfrm>
            <a:off x="4176118" y="4546857"/>
            <a:ext cx="707757" cy="7407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x</a:t>
            </a:r>
            <a:r>
              <a:rPr lang="en-US" sz="1800" b="1" baseline="-25000" dirty="0" err="1"/>
              <a:t>t</a:t>
            </a:r>
            <a:endParaRPr lang="en-US" sz="1800" b="1" baseline="-250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5910989-EC25-A84C-9D1F-00B36A322CD9}"/>
              </a:ext>
            </a:extLst>
          </p:cNvPr>
          <p:cNvSpPr/>
          <p:nvPr/>
        </p:nvSpPr>
        <p:spPr>
          <a:xfrm>
            <a:off x="7102864" y="4498025"/>
            <a:ext cx="758600" cy="7407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x</a:t>
            </a:r>
            <a:r>
              <a:rPr lang="en-US" sz="1800" b="1" baseline="-25000" dirty="0"/>
              <a:t>t+1</a:t>
            </a:r>
          </a:p>
        </p:txBody>
      </p:sp>
    </p:spTree>
    <p:extLst>
      <p:ext uri="{BB962C8B-B14F-4D97-AF65-F5344CB8AC3E}">
        <p14:creationId xmlns:p14="http://schemas.microsoft.com/office/powerpoint/2010/main" val="854031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44C6B0-CAB4-B54F-A100-D5115460BABB}"/>
              </a:ext>
            </a:extLst>
          </p:cNvPr>
          <p:cNvGrpSpPr>
            <a:grpSpLocks noChangeAspect="1"/>
          </p:cNvGrpSpPr>
          <p:nvPr/>
        </p:nvGrpSpPr>
        <p:grpSpPr>
          <a:xfrm>
            <a:off x="2790701" y="1585491"/>
            <a:ext cx="4948337" cy="3962404"/>
            <a:chOff x="4173682" y="2485134"/>
            <a:chExt cx="3563596" cy="2853565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FE0A56C9-54E0-A64C-B2E0-E142BC3BD6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4299" y="3206940"/>
              <a:ext cx="2297940" cy="134167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3F3E5E4-4A4B-2B4A-9E83-7C612A2A44F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173684" y="3390701"/>
              <a:ext cx="79061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38D7942-B57D-7043-B724-9982720D299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173684" y="4371634"/>
              <a:ext cx="79061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50481AD-4C3A-2943-90C4-4AE34B523B2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64299" y="3390701"/>
              <a:ext cx="277297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D35EA31-EE7C-7342-A252-33240ED018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16714" y="4796637"/>
              <a:ext cx="541402" cy="54206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x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7EB9750-F9AE-8040-9E79-EA7CF50A4EDC}"/>
                </a:ext>
              </a:extLst>
            </p:cNvPr>
            <p:cNvCxnSpPr>
              <a:cxnSpLocks noChangeAspect="1"/>
              <a:endCxn id="52" idx="0"/>
            </p:cNvCxnSpPr>
            <p:nvPr/>
          </p:nvCxnSpPr>
          <p:spPr>
            <a:xfrm flipV="1">
              <a:off x="5045617" y="4796636"/>
              <a:ext cx="41798" cy="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BABFFD4-9308-C84A-A24E-EA97B1FA1BE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087415" y="4367945"/>
              <a:ext cx="860" cy="4636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897369A-A436-AB45-8824-5ADF323306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9178" y="2485134"/>
              <a:ext cx="608430" cy="6084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h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4A960CC-39C0-FA45-B876-E59C49AA37F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971513" y="4371634"/>
              <a:ext cx="126262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614487B-ADCA-4642-A4A3-B1CCD05683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2031" y="3269777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6EEE6A-50DA-2E4A-AC83-C8336872C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593" y="3267874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+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6F0340D-CCA0-4246-8C9A-FDF713EF95C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183704" y="3503260"/>
              <a:ext cx="0" cy="86468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7230D88-3083-8A45-B393-6EBF9149B5D8}"/>
                </a:ext>
              </a:extLst>
            </p:cNvPr>
            <p:cNvCxnSpPr>
              <a:cxnSpLocks noChangeAspect="1"/>
              <a:endCxn id="58" idx="4"/>
            </p:cNvCxnSpPr>
            <p:nvPr/>
          </p:nvCxnSpPr>
          <p:spPr>
            <a:xfrm flipV="1">
              <a:off x="5916152" y="3492993"/>
              <a:ext cx="0" cy="8749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4642D51-B6D6-994F-ABC1-1F53962F1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781" y="3910857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AA14FD0-623A-B740-B1E0-23E7574B0E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593" y="3720499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C8B6072-9388-DE4F-BB2A-367B601FA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686" y="4004044"/>
              <a:ext cx="366382" cy="2076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62CBA0-3FEA-7D4D-870C-A39BCA44FD0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567771" y="4068938"/>
              <a:ext cx="0" cy="29900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A07F3B0-0D86-B440-9B76-3019A604F8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70671" y="3909346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9F2D8F-1852-2F43-A41E-0C0A614A4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8202" y="4014479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3FF51E-36BE-8C42-9676-87F9375F5B8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236309" y="4198211"/>
              <a:ext cx="0" cy="17342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B106D-27FB-E44C-BDA5-F82FD67C347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234136" y="3909350"/>
              <a:ext cx="0" cy="10512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6A2E1A0-B0F2-574B-A4C8-389C2F592A1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234135" y="3918650"/>
              <a:ext cx="152595" cy="370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36DEAA9-8729-BB4B-B589-98088890EB2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499291" y="4375647"/>
              <a:ext cx="1237987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E82BDF3-2B85-B048-8455-5FCEC585617F}"/>
                </a:ext>
              </a:extLst>
            </p:cNvPr>
            <p:cNvCxnSpPr>
              <a:cxnSpLocks noChangeAspect="1"/>
              <a:endCxn id="55" idx="4"/>
            </p:cNvCxnSpPr>
            <p:nvPr/>
          </p:nvCxnSpPr>
          <p:spPr>
            <a:xfrm flipV="1">
              <a:off x="6913393" y="3093562"/>
              <a:ext cx="0" cy="1282085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CD7FF8A-2EA5-8F45-B9AF-DD556AAB5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9290" y="4022899"/>
              <a:ext cx="4186" cy="352748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083E9EB-BB2C-B24E-9075-2EDD91AD4476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5567772" y="3833058"/>
              <a:ext cx="2358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A4D4FFE-0235-9449-AF5E-DC3DA4042EC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567771" y="3833059"/>
              <a:ext cx="0" cy="762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8164DD3-E7A2-314A-80C8-7469C192C1CC}"/>
                </a:ext>
              </a:extLst>
            </p:cNvPr>
            <p:cNvSpPr txBox="1"/>
            <p:nvPr/>
          </p:nvSpPr>
          <p:spPr>
            <a:xfrm>
              <a:off x="4173682" y="4072077"/>
              <a:ext cx="577385" cy="31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t-1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EBBF98C-EC09-D340-BDA6-8289170D4DED}"/>
                </a:ext>
              </a:extLst>
            </p:cNvPr>
            <p:cNvSpPr txBox="1"/>
            <p:nvPr/>
          </p:nvSpPr>
          <p:spPr>
            <a:xfrm>
              <a:off x="7335130" y="4088525"/>
              <a:ext cx="402147" cy="31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3EFD1BC-C63C-AC43-9EE8-4BC4827E5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9827" y="3395575"/>
              <a:ext cx="7849" cy="423612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1724F35-998A-2F40-A324-4CF1207864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6730" y="3806090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E6C146A-DB13-1E49-B5AF-1EC856587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8790" y="3494674"/>
              <a:ext cx="357977" cy="2028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390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4C9BA1E-7F9E-E347-BB3A-3353E8BD0A37}"/>
              </a:ext>
            </a:extLst>
          </p:cNvPr>
          <p:cNvGrpSpPr>
            <a:grpSpLocks noChangeAspect="1"/>
          </p:cNvGrpSpPr>
          <p:nvPr/>
        </p:nvGrpSpPr>
        <p:grpSpPr>
          <a:xfrm>
            <a:off x="1630327" y="1541507"/>
            <a:ext cx="8928170" cy="3774986"/>
            <a:chOff x="2060459" y="2359853"/>
            <a:chExt cx="6748930" cy="28535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1AB41C0-06A6-754F-BC44-083E23EB7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40495" y="3081659"/>
              <a:ext cx="2297940" cy="134167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58FA22F-CDC2-FA41-BB8D-4AF1784C1B7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149880" y="3265420"/>
              <a:ext cx="79061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8588191-B3BF-2C43-A8FB-3E4720B2FDD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149880" y="4246353"/>
              <a:ext cx="79061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B71EBE0-D119-1344-8C1A-6DAE6286467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969132" y="3265420"/>
              <a:ext cx="274434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F01E68-FFF2-B346-A409-72C7D712CF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2911" y="4671356"/>
              <a:ext cx="541402" cy="54206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x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766DD5F-A1DE-D347-A07E-5D1D98326A59}"/>
                </a:ext>
              </a:extLst>
            </p:cNvPr>
            <p:cNvCxnSpPr>
              <a:cxnSpLocks noChangeAspect="1"/>
              <a:endCxn id="8" idx="0"/>
            </p:cNvCxnSpPr>
            <p:nvPr/>
          </p:nvCxnSpPr>
          <p:spPr>
            <a:xfrm flipV="1">
              <a:off x="3021814" y="4671355"/>
              <a:ext cx="41798" cy="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CD4207-9398-4444-B463-1A48DDC29C0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063612" y="4242664"/>
              <a:ext cx="860" cy="4636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123238-2652-FE47-B2AA-551C708BD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5375" y="2359853"/>
              <a:ext cx="608430" cy="6084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h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A7D545-77C0-BA4B-9C82-2E9B8F783F7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947709" y="4246353"/>
              <a:ext cx="126262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0DBF4A-5EE9-EB49-91FD-BD9F19E90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8227" y="3144496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210149-BC5B-5540-AE28-FF4E5CF194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9789" y="3142593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+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679FA0A-8A43-0748-AFBF-4887CA8B21A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59900" y="3377979"/>
              <a:ext cx="0" cy="86468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72EF6C-8B71-E441-9C67-034A8A70F3B8}"/>
                </a:ext>
              </a:extLst>
            </p:cNvPr>
            <p:cNvCxnSpPr>
              <a:cxnSpLocks noChangeAspect="1"/>
              <a:endCxn id="14" idx="4"/>
            </p:cNvCxnSpPr>
            <p:nvPr/>
          </p:nvCxnSpPr>
          <p:spPr>
            <a:xfrm flipV="1">
              <a:off x="3892349" y="3367712"/>
              <a:ext cx="0" cy="8749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86E93C-0753-B34C-B7A4-23AE52241E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978" y="3785575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B3AD26-2BE5-1445-9644-DF3819BD0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9789" y="3595218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19402C-CD43-3E47-B16B-0D7BDF1FBD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7309" y="3897617"/>
              <a:ext cx="354146" cy="20068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A2C591A-3303-6146-BBC6-2506899D292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543967" y="3943657"/>
              <a:ext cx="0" cy="29900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16B21A-7F01-8F4D-85CE-442D95F2D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6868" y="3784065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C8A4FC-07B7-7B4B-9B08-A8954F192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4399" y="3889198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9A7B6F-F670-3546-818D-77B7F05543F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212505" y="4072930"/>
              <a:ext cx="0" cy="17342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EF9AFC-3F69-C44F-9B75-68F04EEABC1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210333" y="3784068"/>
              <a:ext cx="0" cy="10512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3859BD-A1B1-0D4D-A829-3118328EC8A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210332" y="3793369"/>
              <a:ext cx="152595" cy="370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89AAF29-6C82-A246-ABF4-7AC8CB45881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75487" y="4250366"/>
              <a:ext cx="1237987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B9F3F1D-F91C-0A4D-9C1D-58B6F52D35B9}"/>
                </a:ext>
              </a:extLst>
            </p:cNvPr>
            <p:cNvCxnSpPr>
              <a:cxnSpLocks noChangeAspect="1"/>
              <a:endCxn id="11" idx="4"/>
            </p:cNvCxnSpPr>
            <p:nvPr/>
          </p:nvCxnSpPr>
          <p:spPr>
            <a:xfrm flipV="1">
              <a:off x="4889589" y="2968281"/>
              <a:ext cx="0" cy="1282085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1F2A2BD-9A03-C749-A105-72900ACF8B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5487" y="3897618"/>
              <a:ext cx="4186" cy="352748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6533F5D-F39E-6F45-95E1-BD777B5036E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3543968" y="3707777"/>
              <a:ext cx="2358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F47748-E61E-1949-9F17-14B147DF144A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543967" y="3707777"/>
              <a:ext cx="0" cy="762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580C9-34C6-BA47-B36B-4F63D07CB0EE}"/>
                </a:ext>
              </a:extLst>
            </p:cNvPr>
            <p:cNvSpPr txBox="1"/>
            <p:nvPr/>
          </p:nvSpPr>
          <p:spPr>
            <a:xfrm>
              <a:off x="2060459" y="3932656"/>
              <a:ext cx="517745" cy="3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t-1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13F805-DDFC-964B-A645-B4710A9C4E6E}"/>
                </a:ext>
              </a:extLst>
            </p:cNvPr>
            <p:cNvSpPr txBox="1"/>
            <p:nvPr/>
          </p:nvSpPr>
          <p:spPr>
            <a:xfrm>
              <a:off x="5311326" y="3949104"/>
              <a:ext cx="484599" cy="3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24D1B84-8A7E-9A48-9519-43E540DF6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023" y="3270294"/>
              <a:ext cx="7849" cy="423612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0DAC24-A97F-634F-A820-1C3026D9E5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2927" y="3680809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B1C926-E574-8F4D-8B33-7A31D0EB60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5490" y="3376717"/>
              <a:ext cx="396763" cy="2248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BE6AAD-62C5-7241-90BA-504D1806CC93}"/>
                </a:ext>
              </a:extLst>
            </p:cNvPr>
            <p:cNvSpPr/>
            <p:nvPr/>
          </p:nvSpPr>
          <p:spPr>
            <a:xfrm>
              <a:off x="2737305" y="3490541"/>
              <a:ext cx="684467" cy="114588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917545B-38F6-3047-A983-1293443D64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5307" y="3372016"/>
              <a:ext cx="340404" cy="20404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ym typeface="Symbol" pitchFamily="2" charset="2"/>
                </a:rPr>
                <a:t></a:t>
              </a:r>
              <a:r>
                <a:rPr lang="en-US" sz="1800" dirty="0"/>
                <a:t> 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407B459-2578-084C-9D2E-1766A148D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64" y="4257984"/>
              <a:ext cx="571310" cy="57016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x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D3B7BE-1D3A-884C-B7C1-70ABF9FA298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433835" y="3843393"/>
              <a:ext cx="106224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C595D9-881C-9C4C-984D-A909A8459592}"/>
                </a:ext>
              </a:extLst>
            </p:cNvPr>
            <p:cNvSpPr txBox="1"/>
            <p:nvPr/>
          </p:nvSpPr>
          <p:spPr>
            <a:xfrm>
              <a:off x="6522536" y="3448040"/>
              <a:ext cx="6940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h</a:t>
              </a:r>
              <a:r>
                <a:rPr lang="en-US" sz="2000" b="1" baseline="-25000" dirty="0"/>
                <a:t>t-1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DA7C0C-4185-0D42-9368-A8DFA5C42FA8}"/>
                </a:ext>
              </a:extLst>
            </p:cNvPr>
            <p:cNvSpPr txBox="1"/>
            <p:nvPr/>
          </p:nvSpPr>
          <p:spPr>
            <a:xfrm>
              <a:off x="7698777" y="3363971"/>
              <a:ext cx="940803" cy="255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(sigmoid)</a:t>
              </a:r>
              <a:endParaRPr lang="en-US" sz="1600" b="1" baseline="-25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A9B131-9190-5B49-91D5-7CD0A4FE6A5C}"/>
                </a:ext>
              </a:extLst>
            </p:cNvPr>
            <p:cNvSpPr txBox="1"/>
            <p:nvPr/>
          </p:nvSpPr>
          <p:spPr>
            <a:xfrm>
              <a:off x="7488831" y="2841811"/>
              <a:ext cx="43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f</a:t>
              </a:r>
              <a:r>
                <a:rPr lang="en-US" sz="2000" b="1" baseline="-25000" dirty="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5A8A8C-6154-1945-82D9-3E116AB6A140}"/>
                </a:ext>
              </a:extLst>
            </p:cNvPr>
            <p:cNvSpPr/>
            <p:nvPr/>
          </p:nvSpPr>
          <p:spPr>
            <a:xfrm>
              <a:off x="6009628" y="2463320"/>
              <a:ext cx="2799761" cy="243497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0CE15-8AD3-DB40-B657-CCF307D0FDF3}"/>
                </a:ext>
              </a:extLst>
            </p:cNvPr>
            <p:cNvCxnSpPr>
              <a:cxnSpLocks noChangeAspect="1"/>
              <a:stCxn id="38" idx="0"/>
            </p:cNvCxnSpPr>
            <p:nvPr/>
          </p:nvCxnSpPr>
          <p:spPr>
            <a:xfrm>
              <a:off x="7329119" y="4257984"/>
              <a:ext cx="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A58EC49-2691-2B4F-87EF-B51E3718182F}"/>
                </a:ext>
              </a:extLst>
            </p:cNvPr>
            <p:cNvCxnSpPr/>
            <p:nvPr/>
          </p:nvCxnSpPr>
          <p:spPr>
            <a:xfrm>
              <a:off x="7325880" y="3843393"/>
              <a:ext cx="0" cy="4298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06497D-0C51-7849-B5EE-5DAC049C5F3C}"/>
                </a:ext>
              </a:extLst>
            </p:cNvPr>
            <p:cNvCxnSpPr>
              <a:cxnSpLocks/>
            </p:cNvCxnSpPr>
            <p:nvPr/>
          </p:nvCxnSpPr>
          <p:spPr>
            <a:xfrm>
              <a:off x="7496082" y="3583202"/>
              <a:ext cx="0" cy="26019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E3C221-C96C-B84C-B14C-B6F3E5F4DEDE}"/>
                </a:ext>
              </a:extLst>
            </p:cNvPr>
            <p:cNvCxnSpPr>
              <a:cxnSpLocks/>
            </p:cNvCxnSpPr>
            <p:nvPr/>
          </p:nvCxnSpPr>
          <p:spPr>
            <a:xfrm>
              <a:off x="7496082" y="2796572"/>
              <a:ext cx="0" cy="575481"/>
            </a:xfrm>
            <a:prstGeom prst="line">
              <a:avLst/>
            </a:prstGeom>
            <a:ln w="28575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389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Looking back at Regression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0D18AC-178B-184C-B27B-BD3BBB636E8D}"/>
                  </a:ext>
                </a:extLst>
              </p:cNvPr>
              <p:cNvSpPr/>
              <p:nvPr/>
            </p:nvSpPr>
            <p:spPr>
              <a:xfrm>
                <a:off x="6942565" y="5482709"/>
                <a:ext cx="48847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i="1" dirty="0"/>
                  <a:t>* 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Basically assuming that the output </a:t>
                </a:r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 depends only on first order interactions of 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0D18AC-178B-184C-B27B-BD3BBB636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65" y="5482709"/>
                <a:ext cx="4884731" cy="646331"/>
              </a:xfrm>
              <a:prstGeom prst="rect">
                <a:avLst/>
              </a:prstGeom>
              <a:blipFill>
                <a:blip r:embed="rId2"/>
                <a:stretch>
                  <a:fillRect l="-1039"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Placeholder 2">
                <a:extLst>
                  <a:ext uri="{FF2B5EF4-FFF2-40B4-BE49-F238E27FC236}">
                    <a16:creationId xmlns:a16="http://schemas.microsoft.com/office/drawing/2014/main" id="{1D767827-C375-CC49-A91D-C82BA6BFDA5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Linear Regression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*: 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 Placeholder 2">
                <a:extLst>
                  <a:ext uri="{FF2B5EF4-FFF2-40B4-BE49-F238E27FC236}">
                    <a16:creationId xmlns:a16="http://schemas.microsoft.com/office/drawing/2014/main" id="{1D767827-C375-CC49-A91D-C82BA6BFDA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3"/>
                <a:stretch>
                  <a:fillRect l="-226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209D960A-D984-8A48-926E-1A2BF22E331B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2A3F595-1BA9-874F-B7DD-00ED4C1909C3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B43245-677A-2342-8740-441AEE12BFCA}"/>
              </a:ext>
            </a:extLst>
          </p:cNvPr>
          <p:cNvCxnSpPr>
            <a:cxnSpLocks/>
          </p:cNvCxnSpPr>
          <p:nvPr/>
        </p:nvCxnSpPr>
        <p:spPr>
          <a:xfrm>
            <a:off x="1924324" y="2906243"/>
            <a:ext cx="416101" cy="329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ED77582-267B-C64E-A79F-052202B0472E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B9FB427-DB7F-7545-922C-D530A26D5192}"/>
              </a:ext>
            </a:extLst>
          </p:cNvPr>
          <p:cNvCxnSpPr>
            <a:cxnSpLocks/>
          </p:cNvCxnSpPr>
          <p:nvPr/>
        </p:nvCxnSpPr>
        <p:spPr>
          <a:xfrm flipV="1">
            <a:off x="2159068" y="4367456"/>
            <a:ext cx="434891" cy="40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2E6EDB2-D99E-A34C-924E-C5AA0C150D19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53170F5-6395-9D46-AF51-195F7CF1B571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41C75C-1214-7746-8AE0-3AE4ACAB0E90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084F77-44D0-1548-8B9F-D94A8BD1A680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0A210DA-13D0-C44B-BA16-FF3A6591B96E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0A210DA-13D0-C44B-BA16-FF3A6591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4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A805BCD-A4C9-C849-9FA1-4F6D5D1307F1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BCF7FF0-4D73-3E4E-B64A-29A045D427B9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2591885-CB4D-8C46-BFEA-DFD1EF86AAA6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9E60E7-FAE8-7D4F-9D2E-DDA5FD64B8B8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CC0701-B877-7D41-B75E-56E83F3E97A4}"/>
              </a:ext>
            </a:extLst>
          </p:cNvPr>
          <p:cNvSpPr txBox="1"/>
          <p:nvPr/>
        </p:nvSpPr>
        <p:spPr>
          <a:xfrm>
            <a:off x="618747" y="2657000"/>
            <a:ext cx="10922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B072FA9-6B9B-3F45-AB23-6E7911B012CD}"/>
              </a:ext>
            </a:extLst>
          </p:cNvPr>
          <p:cNvSpPr txBox="1"/>
          <p:nvPr/>
        </p:nvSpPr>
        <p:spPr>
          <a:xfrm>
            <a:off x="618747" y="3586127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7DE4A7D-44A9-3246-9B57-B253BC5CEFBB}"/>
              </a:ext>
            </a:extLst>
          </p:cNvPr>
          <p:cNvSpPr txBox="1"/>
          <p:nvPr/>
        </p:nvSpPr>
        <p:spPr>
          <a:xfrm>
            <a:off x="656069" y="4463318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3D96136-6871-7C44-8CB2-ABDCD80AA63D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3D96136-6871-7C44-8CB2-ABDCD80AA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6D7DE1F-041C-C341-A38A-3A1AB05BA53F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244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549FF3-920F-DE42-83A1-8C75A16B2BAA}"/>
              </a:ext>
            </a:extLst>
          </p:cNvPr>
          <p:cNvGrpSpPr/>
          <p:nvPr/>
        </p:nvGrpSpPr>
        <p:grpSpPr>
          <a:xfrm>
            <a:off x="1306287" y="1963430"/>
            <a:ext cx="3324142" cy="2931140"/>
            <a:chOff x="2294054" y="2782908"/>
            <a:chExt cx="2205745" cy="20482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38136B-2040-4340-B063-15E2E06E80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5526" y="3358352"/>
              <a:ext cx="340404" cy="20404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AC4001-26AC-A94F-93C0-57B80D151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0444" y="4261026"/>
              <a:ext cx="571310" cy="57016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x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36659A-7C7B-7B4F-816E-82A407CD514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294054" y="3829729"/>
              <a:ext cx="106224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326C51-A144-1944-B7DF-70BE07902A0F}"/>
                </a:ext>
              </a:extLst>
            </p:cNvPr>
            <p:cNvSpPr txBox="1"/>
            <p:nvPr/>
          </p:nvSpPr>
          <p:spPr>
            <a:xfrm>
              <a:off x="2382755" y="3434376"/>
              <a:ext cx="6940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h</a:t>
              </a:r>
              <a:r>
                <a:rPr lang="en-US" sz="2000" b="1" baseline="-25000" dirty="0"/>
                <a:t>t-1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5A0575-B99B-2741-9963-663A75E6880B}"/>
                </a:ext>
              </a:extLst>
            </p:cNvPr>
            <p:cNvSpPr txBox="1"/>
            <p:nvPr/>
          </p:nvSpPr>
          <p:spPr>
            <a:xfrm>
              <a:off x="3558996" y="3350307"/>
              <a:ext cx="940803" cy="258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(sigmoid)</a:t>
              </a:r>
              <a:endParaRPr lang="en-US" sz="1800" b="1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40FD60-6010-1048-96A9-157963DE6E47}"/>
                </a:ext>
              </a:extLst>
            </p:cNvPr>
            <p:cNvSpPr txBox="1"/>
            <p:nvPr/>
          </p:nvSpPr>
          <p:spPr>
            <a:xfrm>
              <a:off x="3349050" y="2828147"/>
              <a:ext cx="43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f</a:t>
              </a:r>
              <a:r>
                <a:rPr lang="en-US" sz="2000" b="1" baseline="-25000" dirty="0"/>
                <a:t>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3456F1-7FB7-8E4F-BF43-C8EEE80D1E7D}"/>
                </a:ext>
              </a:extLst>
            </p:cNvPr>
            <p:cNvCxnSpPr>
              <a:cxnSpLocks noChangeAspect="1"/>
              <a:stCxn id="5" idx="0"/>
            </p:cNvCxnSpPr>
            <p:nvPr/>
          </p:nvCxnSpPr>
          <p:spPr>
            <a:xfrm>
              <a:off x="3186099" y="4261026"/>
              <a:ext cx="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12DBBF-597A-2E4B-B543-0F84CA260174}"/>
                </a:ext>
              </a:extLst>
            </p:cNvPr>
            <p:cNvCxnSpPr/>
            <p:nvPr/>
          </p:nvCxnSpPr>
          <p:spPr>
            <a:xfrm>
              <a:off x="3186099" y="3829729"/>
              <a:ext cx="0" cy="4298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7C28B8-4931-F04A-9641-78B5BCE7F3C2}"/>
                </a:ext>
              </a:extLst>
            </p:cNvPr>
            <p:cNvCxnSpPr>
              <a:cxnSpLocks/>
            </p:cNvCxnSpPr>
            <p:nvPr/>
          </p:nvCxnSpPr>
          <p:spPr>
            <a:xfrm>
              <a:off x="3356301" y="3569538"/>
              <a:ext cx="0" cy="26019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0DC231-EF2F-FB48-9670-976DDDCAA517}"/>
                </a:ext>
              </a:extLst>
            </p:cNvPr>
            <p:cNvCxnSpPr>
              <a:cxnSpLocks/>
            </p:cNvCxnSpPr>
            <p:nvPr/>
          </p:nvCxnSpPr>
          <p:spPr>
            <a:xfrm>
              <a:off x="3356301" y="2782908"/>
              <a:ext cx="0" cy="575481"/>
            </a:xfrm>
            <a:prstGeom prst="line">
              <a:avLst/>
            </a:prstGeom>
            <a:ln w="28575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71794E-CCA9-4145-BF71-C9F36139F976}"/>
              </a:ext>
            </a:extLst>
          </p:cNvPr>
          <p:cNvSpPr txBox="1"/>
          <p:nvPr/>
        </p:nvSpPr>
        <p:spPr>
          <a:xfrm>
            <a:off x="5609733" y="2223569"/>
            <a:ext cx="5980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Responsible for removing information from the cell.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x</a:t>
            </a:r>
            <a:r>
              <a:rPr lang="en-US" sz="2800" baseline="-25000" dirty="0"/>
              <a:t>t</a:t>
            </a:r>
            <a:r>
              <a:rPr lang="en-US" sz="2800" dirty="0"/>
              <a:t> and h</a:t>
            </a:r>
            <a:r>
              <a:rPr lang="en-US" sz="2800" baseline="-25000" dirty="0"/>
              <a:t>t-1</a:t>
            </a:r>
            <a:r>
              <a:rPr lang="en-US" sz="2800" dirty="0"/>
              <a:t> are multiplied by a weight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Sigmoid is applied to this multiplication.</a:t>
            </a:r>
          </a:p>
        </p:txBody>
      </p:sp>
    </p:spTree>
    <p:extLst>
      <p:ext uri="{BB962C8B-B14F-4D97-AF65-F5344CB8AC3E}">
        <p14:creationId xmlns:p14="http://schemas.microsoft.com/office/powerpoint/2010/main" val="701497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Input Gate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38D914-F646-874F-A400-F4B0A42BC75F}"/>
              </a:ext>
            </a:extLst>
          </p:cNvPr>
          <p:cNvGrpSpPr>
            <a:grpSpLocks noChangeAspect="1"/>
          </p:cNvGrpSpPr>
          <p:nvPr/>
        </p:nvGrpSpPr>
        <p:grpSpPr>
          <a:xfrm>
            <a:off x="1906068" y="1508324"/>
            <a:ext cx="8376688" cy="3841351"/>
            <a:chOff x="2173027" y="2209382"/>
            <a:chExt cx="6101630" cy="280006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23471F-1597-EF48-BCB4-52ACEFF0AAA0}"/>
                </a:ext>
              </a:extLst>
            </p:cNvPr>
            <p:cNvSpPr txBox="1"/>
            <p:nvPr/>
          </p:nvSpPr>
          <p:spPr>
            <a:xfrm>
              <a:off x="6395822" y="3992640"/>
              <a:ext cx="427115" cy="224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h</a:t>
              </a:r>
              <a:r>
                <a:rPr lang="en-US" sz="1400" b="1" baseline="-25000" dirty="0"/>
                <a:t>t-1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23E86F-6123-4F4A-8680-D45664CF7357}"/>
                </a:ext>
              </a:extLst>
            </p:cNvPr>
            <p:cNvSpPr txBox="1"/>
            <p:nvPr/>
          </p:nvSpPr>
          <p:spPr>
            <a:xfrm>
              <a:off x="7348548" y="3627000"/>
              <a:ext cx="290445" cy="224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</a:t>
              </a:r>
              <a:r>
                <a:rPr lang="en-US" sz="1400" b="1" baseline="-25000" dirty="0"/>
                <a:t>t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63F723F-DEA9-DB4D-A864-28C8AD040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3643" y="2931188"/>
              <a:ext cx="2297940" cy="134167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5687752-5ED9-544B-B6C0-D41F8F648D6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173028" y="3114949"/>
              <a:ext cx="79061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840E6BA-7E33-704A-914C-FEA00F5AE14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173028" y="4095882"/>
              <a:ext cx="79061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542A7CE-59C9-8848-B38D-4A7B03E7560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992280" y="3114949"/>
              <a:ext cx="274434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27AD25-4C51-9E44-9B30-305174421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8295" y="4545524"/>
              <a:ext cx="463354" cy="46392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x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CC70C5C-B336-8B4F-9D95-6D152509E93E}"/>
                </a:ext>
              </a:extLst>
            </p:cNvPr>
            <p:cNvCxnSpPr>
              <a:cxnSpLocks noChangeAspect="1"/>
              <a:endCxn id="56" idx="0"/>
            </p:cNvCxnSpPr>
            <p:nvPr/>
          </p:nvCxnSpPr>
          <p:spPr>
            <a:xfrm flipV="1">
              <a:off x="3087197" y="4545524"/>
              <a:ext cx="2775" cy="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19009D-FAAA-B74B-A81A-FF0DE09F425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086760" y="4092193"/>
              <a:ext cx="860" cy="4636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77450DF-C37D-1349-9E55-3D76B9822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8523" y="2209382"/>
              <a:ext cx="608430" cy="6084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h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8BBD067-4534-EA49-9FCC-48782A82E7A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970857" y="4095882"/>
              <a:ext cx="126262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2F52905-7080-604D-AA64-5CC1E8F418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1375" y="2994025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7A1F7D9-FD85-1649-B3A1-ED63E8610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2937" y="2992122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+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4DE3D03-FFFA-7245-9740-64998D1E091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3048" y="3227508"/>
              <a:ext cx="0" cy="86468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3813C6B-E92B-7342-959E-48B22C4C0669}"/>
                </a:ext>
              </a:extLst>
            </p:cNvPr>
            <p:cNvCxnSpPr>
              <a:cxnSpLocks noChangeAspect="1"/>
              <a:endCxn id="62" idx="4"/>
            </p:cNvCxnSpPr>
            <p:nvPr/>
          </p:nvCxnSpPr>
          <p:spPr>
            <a:xfrm flipV="1">
              <a:off x="3915497" y="3217241"/>
              <a:ext cx="0" cy="8749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6F0BBB0-E878-AD44-A27A-7416FBC328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7126" y="3635104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99A2F53-7225-7648-A953-C35CC912C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2937" y="3444747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D49B550-F5DA-594C-B606-586453F08E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310" y="3747146"/>
              <a:ext cx="349617" cy="1981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19554E7-EDF9-7F4E-9D2A-98F67F4D7DE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567115" y="3793186"/>
              <a:ext cx="0" cy="29900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08AD954-5939-2F4C-8A6B-54A808907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016" y="3633594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7B9D8-006C-E24B-88E0-C76A7B0CBA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7547" y="3738727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C13A467-193E-2A41-885A-04ADB80165C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235653" y="3922459"/>
              <a:ext cx="0" cy="17342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137681-CFC4-4544-985A-AE848C98314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233481" y="3633597"/>
              <a:ext cx="0" cy="10512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867AC8C-4D8D-124C-8D54-62489869CC8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233480" y="3642898"/>
              <a:ext cx="152595" cy="370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F3D01C-77C6-CD4F-B74F-9A711ED33F2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635" y="4099895"/>
              <a:ext cx="1237987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8BFD037-670F-CF48-A9A4-5D9D5067FB0B}"/>
                </a:ext>
              </a:extLst>
            </p:cNvPr>
            <p:cNvCxnSpPr>
              <a:cxnSpLocks noChangeAspect="1"/>
              <a:endCxn id="59" idx="4"/>
            </p:cNvCxnSpPr>
            <p:nvPr/>
          </p:nvCxnSpPr>
          <p:spPr>
            <a:xfrm flipV="1">
              <a:off x="4912737" y="2817810"/>
              <a:ext cx="0" cy="1282085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4D71A0-51D6-3041-B7C6-CC9A9E1F60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8635" y="3747147"/>
              <a:ext cx="4186" cy="352748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750C6EC-A225-3540-AF12-68661C0C92C1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>
              <a:off x="3567116" y="3557306"/>
              <a:ext cx="2358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8EEA316-4BB4-AD4D-99D2-C9E6A7B5D62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567115" y="3557306"/>
              <a:ext cx="0" cy="762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212A98-960A-4E46-BD2E-23E12EE830F2}"/>
                </a:ext>
              </a:extLst>
            </p:cNvPr>
            <p:cNvSpPr txBox="1"/>
            <p:nvPr/>
          </p:nvSpPr>
          <p:spPr>
            <a:xfrm>
              <a:off x="2173027" y="3791570"/>
              <a:ext cx="503817" cy="33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t-1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C089CB9-A8A5-714C-B992-7331982043D9}"/>
                </a:ext>
              </a:extLst>
            </p:cNvPr>
            <p:cNvSpPr txBox="1"/>
            <p:nvPr/>
          </p:nvSpPr>
          <p:spPr>
            <a:xfrm>
              <a:off x="5334474" y="3808017"/>
              <a:ext cx="411321" cy="33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D2B3CB-1AC5-A448-B999-6BBEBFF83A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9171" y="3119823"/>
              <a:ext cx="7849" cy="423612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3A9BAE0-5D9B-064F-ADB4-B861429E0B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6075" y="3530338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8563E7A-CFEA-0A4A-B1CB-47AF45AD5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708" y="3237776"/>
              <a:ext cx="357977" cy="2028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44A36D6-9E2B-9D40-ADA0-FDAA729C5309}"/>
                </a:ext>
              </a:extLst>
            </p:cNvPr>
            <p:cNvSpPr/>
            <p:nvPr/>
          </p:nvSpPr>
          <p:spPr>
            <a:xfrm>
              <a:off x="6094640" y="2714275"/>
              <a:ext cx="2180017" cy="224105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1A17E6E-8CB1-C742-BC72-407D84EF8E63}"/>
                </a:ext>
              </a:extLst>
            </p:cNvPr>
            <p:cNvSpPr/>
            <p:nvPr/>
          </p:nvSpPr>
          <p:spPr>
            <a:xfrm>
              <a:off x="3424461" y="3338166"/>
              <a:ext cx="684467" cy="856319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4315A1-310A-EE4D-B733-587AB2D260F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72971" y="3104682"/>
              <a:ext cx="0" cy="11374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ECCB36-F3A1-3747-92BB-9349C4CE9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8911" y="3368942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x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74DCA40-71B9-4649-AD64-C9FA4FBFCD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6785" y="3897058"/>
              <a:ext cx="382186" cy="2165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ym typeface="Symbol" pitchFamily="2" charset="2"/>
                </a:rPr>
                <a:t>tanh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8C8CCAF-287E-C14C-BE57-9B8BC090EA9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024589" y="3943098"/>
              <a:ext cx="0" cy="29900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58BF3C0-FC45-C14C-BDEB-57DA0AACD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61832" y="3725931"/>
              <a:ext cx="327005" cy="25346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4A47F88-35C8-6F4B-B5CA-93CF65350EB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428361" y="4242104"/>
              <a:ext cx="943109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7EBDDE3-4F65-8A44-A273-AC8A4CF6E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5952" y="4411839"/>
              <a:ext cx="451683" cy="45223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x</a:t>
              </a:r>
              <a:r>
                <a:rPr lang="en-US" sz="1600" b="1" baseline="-25000" dirty="0"/>
                <a:t>t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44780D-60B3-BD41-BA31-1704ACBB1D48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6851794" y="4240849"/>
              <a:ext cx="0" cy="1709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E2B7ED1-2CE1-D346-93C8-0ABCBAA85B6C}"/>
                </a:ext>
              </a:extLst>
            </p:cNvPr>
            <p:cNvCxnSpPr>
              <a:cxnSpLocks/>
              <a:stCxn id="90" idx="0"/>
            </p:cNvCxnSpPr>
            <p:nvPr/>
          </p:nvCxnSpPr>
          <p:spPr>
            <a:xfrm flipH="1" flipV="1">
              <a:off x="7015797" y="3462945"/>
              <a:ext cx="9538" cy="2629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919B3E6-38DA-A148-999C-999F76FE9C0B}"/>
                </a:ext>
              </a:extLst>
            </p:cNvPr>
            <p:cNvCxnSpPr/>
            <p:nvPr/>
          </p:nvCxnSpPr>
          <p:spPr>
            <a:xfrm>
              <a:off x="7015797" y="3462943"/>
              <a:ext cx="20098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CC76972-EFBE-2041-9249-DEE486B3A136}"/>
                </a:ext>
              </a:extLst>
            </p:cNvPr>
            <p:cNvSpPr txBox="1"/>
            <p:nvPr/>
          </p:nvSpPr>
          <p:spPr>
            <a:xfrm>
              <a:off x="6802181" y="3471758"/>
              <a:ext cx="290445" cy="224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</a:t>
              </a:r>
              <a:r>
                <a:rPr lang="en-US" sz="1400" b="1" baseline="-25000" dirty="0"/>
                <a:t>t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2CB8208-72F3-8345-B6A8-79E6224BFF64}"/>
                </a:ext>
              </a:extLst>
            </p:cNvPr>
            <p:cNvSpPr txBox="1"/>
            <p:nvPr/>
          </p:nvSpPr>
          <p:spPr>
            <a:xfrm>
              <a:off x="6146263" y="3745090"/>
              <a:ext cx="731561" cy="24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(sigmoid)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0124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Gate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66A90-DCD5-9445-ACE7-E262F56E61F3}"/>
              </a:ext>
            </a:extLst>
          </p:cNvPr>
          <p:cNvGrpSpPr>
            <a:grpSpLocks noChangeAspect="1"/>
          </p:cNvGrpSpPr>
          <p:nvPr/>
        </p:nvGrpSpPr>
        <p:grpSpPr>
          <a:xfrm>
            <a:off x="1377710" y="2353544"/>
            <a:ext cx="2328871" cy="2834640"/>
            <a:chOff x="2207178" y="3083294"/>
            <a:chExt cx="1445473" cy="17593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150749-B54B-C148-9B56-5B163F22A41B}"/>
                </a:ext>
              </a:extLst>
            </p:cNvPr>
            <p:cNvSpPr txBox="1"/>
            <p:nvPr/>
          </p:nvSpPr>
          <p:spPr>
            <a:xfrm>
              <a:off x="2447039" y="3971252"/>
              <a:ext cx="436572" cy="22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t-1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F4F377-F356-2148-92F9-569A235D6FAE}"/>
                </a:ext>
              </a:extLst>
            </p:cNvPr>
            <p:cNvSpPr txBox="1"/>
            <p:nvPr/>
          </p:nvSpPr>
          <p:spPr>
            <a:xfrm>
              <a:off x="3427977" y="3588750"/>
              <a:ext cx="224674" cy="22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c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CA2740C-011F-0244-B9B7-ED2429923C7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424187" y="3083294"/>
              <a:ext cx="0" cy="11374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2BA07D-3B79-964A-BCAF-FEA721289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10127" y="3347554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B9AB66-871E-B042-B750-E8C7508B9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8001" y="3849356"/>
              <a:ext cx="384649" cy="2179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ym typeface="Symbol" pitchFamily="2" charset="2"/>
                </a:rPr>
                <a:t>tanh</a:t>
              </a:r>
              <a:r>
                <a:rPr lang="en-US" sz="1800" dirty="0"/>
                <a:t> 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16B6CA-30EA-A948-A20F-631824C35EB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075806" y="3921710"/>
              <a:ext cx="0" cy="29900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F31953-BB71-6844-94CE-60E9C147F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561" y="3735946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ym typeface="Symbol" pitchFamily="2" charset="2"/>
                </a:rPr>
                <a:t></a:t>
              </a:r>
              <a:r>
                <a:rPr lang="en-US" sz="1800" dirty="0"/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4C15026-4BF4-A643-B5AA-CAE21B8EE27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479577" y="4220716"/>
              <a:ext cx="943109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69079D-A678-A842-9315-9CC910AA3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160" y="4390450"/>
              <a:ext cx="451682" cy="45223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x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865A32-9461-1144-A0FB-C0DAEEB81D24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2918001" y="4220716"/>
              <a:ext cx="0" cy="1697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BA50F3C-0D6E-D34E-B3FE-8D3C919EAB7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3067013" y="3441555"/>
              <a:ext cx="0" cy="29439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876A20-9981-D048-9B06-917ECCF6B964}"/>
                </a:ext>
              </a:extLst>
            </p:cNvPr>
            <p:cNvCxnSpPr/>
            <p:nvPr/>
          </p:nvCxnSpPr>
          <p:spPr>
            <a:xfrm>
              <a:off x="3067013" y="3441555"/>
              <a:ext cx="20098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02B041-1A03-6640-9E92-6894905217F1}"/>
                </a:ext>
              </a:extLst>
            </p:cNvPr>
            <p:cNvSpPr txBox="1"/>
            <p:nvPr/>
          </p:nvSpPr>
          <p:spPr>
            <a:xfrm>
              <a:off x="2860622" y="3458886"/>
              <a:ext cx="290445" cy="22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i</a:t>
              </a:r>
              <a:r>
                <a:rPr lang="en-US" sz="1800" b="1" baseline="-25000" dirty="0"/>
                <a:t>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7F0CF6-574E-3347-B6BC-E7C27E21EE56}"/>
                </a:ext>
              </a:extLst>
            </p:cNvPr>
            <p:cNvSpPr txBox="1"/>
            <p:nvPr/>
          </p:nvSpPr>
          <p:spPr>
            <a:xfrm>
              <a:off x="2207178" y="3730744"/>
              <a:ext cx="816068" cy="22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(sigmoid)</a:t>
              </a:r>
              <a:endParaRPr lang="en-US" sz="1800" b="1" baseline="-25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FE035D-3954-1040-94E9-7500FA4DE534}"/>
              </a:ext>
            </a:extLst>
          </p:cNvPr>
          <p:cNvSpPr txBox="1"/>
          <p:nvPr/>
        </p:nvSpPr>
        <p:spPr>
          <a:xfrm>
            <a:off x="5047636" y="1738948"/>
            <a:ext cx="62475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Responsible for adding the new (useful) information to the cell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Regulatory filter: </a:t>
            </a:r>
            <a:r>
              <a:rPr lang="en-US" sz="2800" dirty="0"/>
              <a:t>x</a:t>
            </a:r>
            <a:r>
              <a:rPr lang="en-US" sz="2800" baseline="-25000" dirty="0"/>
              <a:t>t</a:t>
            </a:r>
            <a:r>
              <a:rPr lang="en-US" sz="2800" dirty="0"/>
              <a:t> and h</a:t>
            </a:r>
            <a:r>
              <a:rPr lang="en-US" sz="2800" baseline="-25000" dirty="0"/>
              <a:t>t-1</a:t>
            </a:r>
            <a:r>
              <a:rPr lang="en-US" sz="2800" dirty="0"/>
              <a:t> are multiplied by a weight matrix and sigmoid applied (i</a:t>
            </a:r>
            <a:r>
              <a:rPr lang="en-US" sz="2800" baseline="-25000" dirty="0"/>
              <a:t>t</a:t>
            </a:r>
            <a:r>
              <a:rPr lang="en-US" sz="28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Tanh filter (-1 to 1 mapping):</a:t>
            </a:r>
            <a:r>
              <a:rPr lang="en-US" sz="2800" dirty="0"/>
              <a:t> x</a:t>
            </a:r>
            <a:r>
              <a:rPr lang="en-US" sz="2800" baseline="-25000" dirty="0"/>
              <a:t>t</a:t>
            </a:r>
            <a:r>
              <a:rPr lang="en-US" sz="2800" dirty="0"/>
              <a:t> and h</a:t>
            </a:r>
            <a:r>
              <a:rPr lang="en-US" sz="2800" baseline="-25000" dirty="0"/>
              <a:t>t-1</a:t>
            </a:r>
            <a:r>
              <a:rPr lang="en-US" sz="2800" dirty="0"/>
              <a:t> are multiplied by a weight matrix and tanh applied (</a:t>
            </a:r>
            <a:r>
              <a:rPr lang="en-US" sz="2800" dirty="0" err="1"/>
              <a:t>c</a:t>
            </a:r>
            <a:r>
              <a:rPr lang="en-US" sz="2800" baseline="-25000" dirty="0" err="1"/>
              <a:t>t</a:t>
            </a:r>
            <a:r>
              <a:rPr lang="en-US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6423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Gate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DB180F-C3A6-2E45-8FBA-3D7E616839F2}"/>
              </a:ext>
            </a:extLst>
          </p:cNvPr>
          <p:cNvGrpSpPr>
            <a:grpSpLocks noChangeAspect="1"/>
          </p:cNvGrpSpPr>
          <p:nvPr/>
        </p:nvGrpSpPr>
        <p:grpSpPr>
          <a:xfrm>
            <a:off x="1923905" y="1411079"/>
            <a:ext cx="8438683" cy="4035841"/>
            <a:chOff x="1953110" y="2371428"/>
            <a:chExt cx="6101629" cy="291813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C091366-B116-4443-911D-C7CADE6B61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3725" y="3093234"/>
              <a:ext cx="2297940" cy="134167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A1A9883-0F4C-B642-918A-D4D41A68475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53110" y="3276995"/>
              <a:ext cx="79061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AE7EE18-065B-DC43-A8C3-CF1E8829DD5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953110" y="4257928"/>
              <a:ext cx="79061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FB7E18-6BCC-C24C-86F9-43611DC882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72362" y="3276995"/>
              <a:ext cx="274434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9E7B82-1A00-D843-A899-E810D90756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3346" y="4707569"/>
              <a:ext cx="458793" cy="45935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x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D0E5B6F-28AF-9644-8828-F58636793459}"/>
                </a:ext>
              </a:extLst>
            </p:cNvPr>
            <p:cNvCxnSpPr>
              <a:cxnSpLocks noChangeAspect="1"/>
              <a:endCxn id="8" idx="0"/>
            </p:cNvCxnSpPr>
            <p:nvPr/>
          </p:nvCxnSpPr>
          <p:spPr>
            <a:xfrm flipV="1">
              <a:off x="2912249" y="4707569"/>
              <a:ext cx="494" cy="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699A99-20F3-A348-83A2-B184DD199F7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866842" y="4254239"/>
              <a:ext cx="860" cy="4636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DB4BA0-10E3-7C44-8C15-CA9EF064E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8605" y="2371428"/>
              <a:ext cx="608430" cy="6084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h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E24F2B-78FD-2441-B794-63CC9B6C778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50939" y="4257928"/>
              <a:ext cx="126262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7D6739-6CCB-7846-8F41-39A6A8911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1457" y="3156071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EE2C24-D3C5-3F41-9C42-92230FE764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3019" y="3154168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+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BABFBE-EAE5-F948-8A37-B3705BA4420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963130" y="3389554"/>
              <a:ext cx="0" cy="86468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2ACD9FA-5422-E849-B8C6-FF81A6140F03}"/>
                </a:ext>
              </a:extLst>
            </p:cNvPr>
            <p:cNvCxnSpPr>
              <a:cxnSpLocks noChangeAspect="1"/>
              <a:endCxn id="14" idx="4"/>
            </p:cNvCxnSpPr>
            <p:nvPr/>
          </p:nvCxnSpPr>
          <p:spPr>
            <a:xfrm flipV="1">
              <a:off x="3695579" y="3379287"/>
              <a:ext cx="0" cy="8749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370386-CED1-CE45-9DE0-85B0A7A0FD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7208" y="3797150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92DB2F-F69E-2A4D-A3AE-008BDB21E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3019" y="3606793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CD5914-14F5-404E-8AE1-C28CF3EB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9392" y="3909193"/>
              <a:ext cx="349891" cy="1982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15C852-27FF-F045-B86A-4C90C8E3FA0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347197" y="3955232"/>
              <a:ext cx="0" cy="29900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34FD73-5546-4947-9C04-EBA51675D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0098" y="3795640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53C991-A834-0F42-AD0E-785690616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7629" y="3900773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ym typeface="Symbol" pitchFamily="2" charset="2"/>
                </a:rPr>
                <a:t></a:t>
              </a:r>
              <a:r>
                <a:rPr lang="en-US" sz="1013" dirty="0"/>
                <a:t> 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D9257D-AF4B-E446-91E7-E1B4E0DB161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015735" y="4084505"/>
              <a:ext cx="0" cy="17342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9A36C34-A075-E74C-8E80-A203EC0D30F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4013563" y="3795643"/>
              <a:ext cx="0" cy="10512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A170B-9930-C841-BBFA-BE65CD6E549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13562" y="3804944"/>
              <a:ext cx="152595" cy="370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45F6CC2-33AF-DA4F-B350-FAE9C9627B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278717" y="4261941"/>
              <a:ext cx="1237987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3877E0-2D94-FE4C-9B43-F7E1D5D0E8E1}"/>
                </a:ext>
              </a:extLst>
            </p:cNvPr>
            <p:cNvCxnSpPr>
              <a:cxnSpLocks noChangeAspect="1"/>
              <a:endCxn id="11" idx="4"/>
            </p:cNvCxnSpPr>
            <p:nvPr/>
          </p:nvCxnSpPr>
          <p:spPr>
            <a:xfrm flipV="1">
              <a:off x="4692819" y="2979856"/>
              <a:ext cx="0" cy="1282085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F0A4ADD-41E1-AB4A-BDA4-5B1618739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8717" y="3909193"/>
              <a:ext cx="4186" cy="352748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42F50-51F6-AF4D-B52C-588C53E82E8C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3347198" y="3719352"/>
              <a:ext cx="2358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3D90A88-E367-694F-897E-48E92D5646A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347197" y="3719352"/>
              <a:ext cx="0" cy="762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1FE396-46E6-E844-B51D-CE2A69F52EB4}"/>
                </a:ext>
              </a:extLst>
            </p:cNvPr>
            <p:cNvSpPr txBox="1"/>
            <p:nvPr/>
          </p:nvSpPr>
          <p:spPr>
            <a:xfrm>
              <a:off x="2038965" y="3985548"/>
              <a:ext cx="437537" cy="267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t-1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C386D1-7AB2-CC42-831F-2CB858CB9880}"/>
                </a:ext>
              </a:extLst>
            </p:cNvPr>
            <p:cNvSpPr txBox="1"/>
            <p:nvPr/>
          </p:nvSpPr>
          <p:spPr>
            <a:xfrm>
              <a:off x="5114556" y="4001996"/>
              <a:ext cx="290445" cy="267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E21ACF-2025-3345-AED5-FD9EE8445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9253" y="3281869"/>
              <a:ext cx="7849" cy="423612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32D2EE-A305-884C-A248-3079F35F5B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6157" y="3692384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x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F58319-6208-8A4D-B5AA-FAA2F16831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8218" y="3399821"/>
              <a:ext cx="365788" cy="2072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>
                  <a:sym typeface="Symbol" pitchFamily="2" charset="2"/>
                </a:rPr>
                <a:t>tanh</a:t>
              </a:r>
              <a:r>
                <a:rPr lang="en-US" sz="1013" dirty="0"/>
                <a:t>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CF211F-9E1B-3F49-BD07-2F7632582B40}"/>
                </a:ext>
              </a:extLst>
            </p:cNvPr>
            <p:cNvSpPr/>
            <p:nvPr/>
          </p:nvSpPr>
          <p:spPr>
            <a:xfrm>
              <a:off x="5874722" y="3048505"/>
              <a:ext cx="2180017" cy="224105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49FFC9A-32EF-6748-A8C4-A5AFEEE5BCA8}"/>
                </a:ext>
              </a:extLst>
            </p:cNvPr>
            <p:cNvSpPr/>
            <p:nvPr/>
          </p:nvSpPr>
          <p:spPr>
            <a:xfrm>
              <a:off x="3875949" y="3348934"/>
              <a:ext cx="743980" cy="101355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027664-6D58-1240-A0C4-82005EE44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7216" y="4099046"/>
              <a:ext cx="226905" cy="175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ym typeface="Symbol" pitchFamily="2" charset="2"/>
                </a:rPr>
                <a:t></a:t>
              </a:r>
              <a:r>
                <a:rPr lang="en-US" sz="1400" dirty="0"/>
                <a:t> 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63C852-BD40-6F42-9ADA-4DB6B4DCBBD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675323" y="4282779"/>
              <a:ext cx="0" cy="17342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981CA20-C0D9-4A49-AAB0-438959EF852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673150" y="3993917"/>
              <a:ext cx="0" cy="10512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9D31E53-266F-CF49-A3BE-5E92DC7F5C4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673149" y="4003218"/>
              <a:ext cx="152595" cy="370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2D6B8F9-095B-6444-86A8-7F99D81E5A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304" y="4107467"/>
              <a:ext cx="4186" cy="352748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3EC30-592A-F943-93A3-18A8179DD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840" y="3480143"/>
              <a:ext cx="7849" cy="423612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A2C7966-CC67-E04C-8E53-5C6B1D4E0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5744" y="3890658"/>
              <a:ext cx="225120" cy="22512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x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2564736-986E-724D-AF6F-5DCB27B44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68950" y="3588669"/>
              <a:ext cx="427857" cy="2424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ym typeface="Symbol" pitchFamily="2" charset="2"/>
                </a:rPr>
                <a:t>tanh</a:t>
              </a:r>
              <a:r>
                <a:rPr lang="en-US" sz="1400" dirty="0"/>
                <a:t> 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72A435-AB2C-024C-9CF7-4104161B901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938305" y="4447963"/>
              <a:ext cx="63923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B161AA-84CC-0440-84C5-B0639ADEF30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147070" y="4447882"/>
              <a:ext cx="5260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FC446A6-9597-0947-8BA4-C87215EED57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673148" y="3480143"/>
              <a:ext cx="9646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E68131-8166-BC44-9D35-8C9408EB3EE8}"/>
                </a:ext>
              </a:extLst>
            </p:cNvPr>
            <p:cNvSpPr txBox="1"/>
            <p:nvPr/>
          </p:nvSpPr>
          <p:spPr>
            <a:xfrm>
              <a:off x="7096155" y="4230652"/>
              <a:ext cx="290445" cy="222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h</a:t>
              </a:r>
              <a:r>
                <a:rPr lang="en-US" sz="1400" b="1" baseline="-25000" dirty="0"/>
                <a:t>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760D8F-1A87-224C-8FB5-894C35C2F6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7070" y="4726967"/>
              <a:ext cx="430146" cy="43067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x</a:t>
              </a:r>
              <a:r>
                <a:rPr lang="en-US" sz="1400" b="1" baseline="-25000" dirty="0"/>
                <a:t>t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1945704-18BF-B745-BD04-0DA5F2326FD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330564" y="4453481"/>
              <a:ext cx="0" cy="28378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50FC242-CE6A-6A4F-87E5-5707256869B5}"/>
                </a:ext>
              </a:extLst>
            </p:cNvPr>
            <p:cNvSpPr txBox="1"/>
            <p:nvPr/>
          </p:nvSpPr>
          <p:spPr>
            <a:xfrm>
              <a:off x="6064152" y="4227102"/>
              <a:ext cx="420236" cy="222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h</a:t>
              </a:r>
              <a:r>
                <a:rPr lang="en-US" sz="1400" b="1" baseline="-25000" dirty="0"/>
                <a:t>t-1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505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Gate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138FCA-4B8E-F54D-8248-4DF99776F9D4}"/>
              </a:ext>
            </a:extLst>
          </p:cNvPr>
          <p:cNvGrpSpPr>
            <a:grpSpLocks noChangeAspect="1"/>
          </p:cNvGrpSpPr>
          <p:nvPr/>
        </p:nvGrpSpPr>
        <p:grpSpPr>
          <a:xfrm>
            <a:off x="1557625" y="1973156"/>
            <a:ext cx="2741243" cy="3324298"/>
            <a:chOff x="1566769" y="2554254"/>
            <a:chExt cx="2133881" cy="25904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9A5DCD-086D-804B-9966-CA6A7056A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2485" y="3679120"/>
              <a:ext cx="307684" cy="2384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ym typeface="Symbol" pitchFamily="2" charset="2"/>
                </a:rPr>
                <a:t></a:t>
              </a:r>
              <a:r>
                <a:rPr lang="en-US" sz="1800" dirty="0"/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64504D7-95C6-254B-8282-1FC8A98AB86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395517" y="3928261"/>
              <a:ext cx="0" cy="23516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C3B043-0886-FD40-B3D5-49D26612D4D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2392572" y="3536565"/>
              <a:ext cx="0" cy="142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4AB3C8-294F-D748-92B1-DFFE4007AF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392571" y="3549177"/>
              <a:ext cx="206919" cy="50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706A0F-3F22-2F43-B4CD-CADC9956A8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2122" y="3690539"/>
              <a:ext cx="5676" cy="47832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C0F12A-8529-A74C-8F1F-7677ED89B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849" y="2839885"/>
              <a:ext cx="10643" cy="57441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2E57DC-84BF-6941-A8C7-EDBBD2BD4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9490" y="3396545"/>
              <a:ext cx="305263" cy="30526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x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6F8C476-D211-8B43-B33C-65D0DA9D11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8043" y="2999829"/>
              <a:ext cx="545199" cy="3089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ym typeface="Symbol" pitchFamily="2" charset="2"/>
                </a:rPr>
                <a:t>tanh</a:t>
              </a:r>
              <a:r>
                <a:rPr lang="en-US" sz="1800" dirty="0"/>
                <a:t>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7D2951-C797-8C40-AC67-008B2E41848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52123" y="4152252"/>
              <a:ext cx="866798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469F46-135B-4945-9ACB-05BFE24A086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679205" y="4152143"/>
              <a:ext cx="71336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D73147-F77E-FD44-86E8-1CB456696A8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392569" y="2839885"/>
              <a:ext cx="13080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983769-A77C-4E4C-9E55-4D9AB2AB39B6}"/>
                </a:ext>
              </a:extLst>
            </p:cNvPr>
            <p:cNvSpPr txBox="1"/>
            <p:nvPr/>
          </p:nvSpPr>
          <p:spPr>
            <a:xfrm>
              <a:off x="2966167" y="3870361"/>
              <a:ext cx="474833" cy="287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26BF57-CDFD-6B40-BF9B-AA54A1297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6383" y="4560677"/>
              <a:ext cx="583279" cy="58399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/>
                <a:t>x</a:t>
              </a:r>
              <a:r>
                <a:rPr lang="en-US" sz="1800" b="1" baseline="-25000" dirty="0"/>
                <a:t>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D8E0C2-A478-FF45-A8E4-2B2E83F1E17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928024" y="4159735"/>
              <a:ext cx="0" cy="3848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01AFFF-7835-854D-BF44-CAC61A9FA9D0}"/>
                </a:ext>
              </a:extLst>
            </p:cNvPr>
            <p:cNvSpPr txBox="1"/>
            <p:nvPr/>
          </p:nvSpPr>
          <p:spPr>
            <a:xfrm>
              <a:off x="1566769" y="3852764"/>
              <a:ext cx="508088" cy="287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h</a:t>
              </a:r>
              <a:r>
                <a:rPr lang="en-US" sz="1800" b="1" baseline="-25000" dirty="0"/>
                <a:t>t-1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944EE8-BAD4-084F-A0E7-75FFB9D5E055}"/>
                </a:ext>
              </a:extLst>
            </p:cNvPr>
            <p:cNvSpPr txBox="1"/>
            <p:nvPr/>
          </p:nvSpPr>
          <p:spPr>
            <a:xfrm>
              <a:off x="2035888" y="2554254"/>
              <a:ext cx="1154059" cy="287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Cell state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8E6CC5-7DC0-9F41-B2AE-E54EE181266E}"/>
                </a:ext>
              </a:extLst>
            </p:cNvPr>
            <p:cNvSpPr txBox="1"/>
            <p:nvPr/>
          </p:nvSpPr>
          <p:spPr>
            <a:xfrm>
              <a:off x="2172954" y="3254783"/>
              <a:ext cx="474833" cy="287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/>
                <a:t>o</a:t>
              </a:r>
              <a:r>
                <a:rPr lang="en-US" sz="1800" b="1" baseline="-25000" dirty="0" err="1"/>
                <a:t>t</a:t>
              </a:r>
              <a:endParaRPr lang="en-US" sz="1800" b="1" baseline="-250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ECA92F9-2014-644A-A03F-DC9D9ACC32C3}"/>
              </a:ext>
            </a:extLst>
          </p:cNvPr>
          <p:cNvSpPr txBox="1"/>
          <p:nvPr/>
        </p:nvSpPr>
        <p:spPr>
          <a:xfrm>
            <a:off x="5031036" y="1552579"/>
            <a:ext cx="65253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Selecting suitable output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Tanh filter (-1 to 1 mapping):</a:t>
            </a:r>
            <a:r>
              <a:rPr lang="en-US" sz="2800" dirty="0"/>
              <a:t> applied to cell state.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Regulatory filter(</a:t>
            </a:r>
            <a:r>
              <a:rPr lang="en-US" sz="2800" dirty="0">
                <a:sym typeface="Symbol" pitchFamily="2" charset="2"/>
              </a:rPr>
              <a:t></a:t>
            </a:r>
            <a:r>
              <a:rPr lang="en-US" sz="2800" b="1" dirty="0"/>
              <a:t>): </a:t>
            </a:r>
            <a:r>
              <a:rPr lang="en-US" sz="2800" dirty="0"/>
              <a:t>x</a:t>
            </a:r>
            <a:r>
              <a:rPr lang="en-US" sz="2800" baseline="-25000" dirty="0"/>
              <a:t>t</a:t>
            </a:r>
            <a:r>
              <a:rPr lang="en-US" sz="2800" dirty="0"/>
              <a:t> and h</a:t>
            </a:r>
            <a:r>
              <a:rPr lang="en-US" sz="2800" baseline="-25000" dirty="0"/>
              <a:t>t-1</a:t>
            </a:r>
            <a:r>
              <a:rPr lang="en-US" sz="2800" dirty="0"/>
              <a:t> are multiplied by a weight matrix and sigmoid applied (</a:t>
            </a:r>
            <a:r>
              <a:rPr lang="en-US" sz="2800" dirty="0" err="1"/>
              <a:t>o</a:t>
            </a:r>
            <a:r>
              <a:rPr lang="en-US" sz="2800" baseline="-25000" dirty="0" err="1"/>
              <a:t>t</a:t>
            </a:r>
            <a:r>
              <a:rPr lang="en-US" sz="28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Multiply this two values and get </a:t>
            </a:r>
            <a:r>
              <a:rPr lang="en-US" sz="2800" b="1" dirty="0"/>
              <a:t>h</a:t>
            </a:r>
            <a:r>
              <a:rPr lang="en-US" sz="2800" b="1" baseline="-25000" dirty="0"/>
              <a:t>t</a:t>
            </a:r>
            <a:r>
              <a:rPr lang="en-US" sz="2800" dirty="0"/>
              <a:t>: output of this cell and hidden state of next cell. </a:t>
            </a:r>
          </a:p>
        </p:txBody>
      </p:sp>
    </p:spTree>
    <p:extLst>
      <p:ext uri="{BB962C8B-B14F-4D97-AF65-F5344CB8AC3E}">
        <p14:creationId xmlns:p14="http://schemas.microsoft.com/office/powerpoint/2010/main" val="3555778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Transformers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02717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AAC8-80A1-D940-98B4-3D025FD7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5C6AB-9323-1640-BC40-27FAAD98C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637925" cy="4599628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Transformers</a:t>
            </a:r>
            <a:r>
              <a:rPr lang="en-US" sz="2800" dirty="0"/>
              <a:t> are a type of neural network architecture that builds high level representations of text directly allowing for long range correlations, rather than building it sequentially.</a:t>
            </a:r>
          </a:p>
          <a:p>
            <a:r>
              <a:rPr lang="en-US" sz="2800" dirty="0"/>
              <a:t>A series of landmark papers starting with “</a:t>
            </a:r>
            <a:r>
              <a:rPr lang="en-US" sz="2800" dirty="0">
                <a:hlinkClick r:id="rId2"/>
              </a:rPr>
              <a:t>Attention is all you need</a:t>
            </a:r>
            <a:r>
              <a:rPr lang="en-US" sz="2800" dirty="0"/>
              <a:t>” have established it as the state-of-the-art technique for most NLP tasks.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E2A70-0B56-7F40-B321-CC25DBA0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65" y="1083982"/>
            <a:ext cx="4668901" cy="4961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6350"/>
        </p:spPr>
      </p:pic>
    </p:spTree>
    <p:extLst>
      <p:ext uri="{BB962C8B-B14F-4D97-AF65-F5344CB8AC3E}">
        <p14:creationId xmlns:p14="http://schemas.microsoft.com/office/powerpoint/2010/main" val="1088858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80CB-74A0-B840-8692-2D001804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3BEE3-C8CB-2F41-804D-9265C4BDC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189334"/>
            <a:ext cx="10883004" cy="4599628"/>
          </a:xfrm>
        </p:spPr>
        <p:txBody>
          <a:bodyPr/>
          <a:lstStyle/>
          <a:p>
            <a:r>
              <a:rPr lang="en-US" sz="2800" dirty="0"/>
              <a:t>Recurrent Neural networks process one token at a time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000" dirty="0"/>
          </a:p>
          <a:p>
            <a:r>
              <a:rPr lang="en-US" sz="2800" dirty="0"/>
              <a:t>In linguistics, people believe that instead sentences are best understood by combining into higher level concepts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 algn="ctr">
              <a:buNone/>
            </a:pPr>
            <a:endParaRPr lang="en-US" sz="200" b="1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3"/>
                </a:solidFill>
              </a:rPr>
              <a:t>Can we make a model that mirrors this philosophy?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FF740-D546-5748-8290-336E01051281}"/>
              </a:ext>
            </a:extLst>
          </p:cNvPr>
          <p:cNvSpPr/>
          <p:nvPr/>
        </p:nvSpPr>
        <p:spPr>
          <a:xfrm>
            <a:off x="3148314" y="1800626"/>
            <a:ext cx="775504" cy="4398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FD61F5-BCB2-364A-A7C9-DFD230C1CAB2}"/>
              </a:ext>
            </a:extLst>
          </p:cNvPr>
          <p:cNvSpPr/>
          <p:nvPr/>
        </p:nvSpPr>
        <p:spPr>
          <a:xfrm>
            <a:off x="4597078" y="1800626"/>
            <a:ext cx="775504" cy="4398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FE3AB4-6AD2-004A-9285-00A3CAAF296A}"/>
              </a:ext>
            </a:extLst>
          </p:cNvPr>
          <p:cNvSpPr/>
          <p:nvPr/>
        </p:nvSpPr>
        <p:spPr>
          <a:xfrm>
            <a:off x="6045842" y="1800626"/>
            <a:ext cx="775504" cy="4398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2075-47D7-AA42-B469-55376BA1176C}"/>
              </a:ext>
            </a:extLst>
          </p:cNvPr>
          <p:cNvSpPr/>
          <p:nvPr/>
        </p:nvSpPr>
        <p:spPr>
          <a:xfrm>
            <a:off x="7494606" y="1800626"/>
            <a:ext cx="775504" cy="4398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D225F-F947-0248-BFE1-39E76BE363BC}"/>
              </a:ext>
            </a:extLst>
          </p:cNvPr>
          <p:cNvSpPr txBox="1"/>
          <p:nvPr/>
        </p:nvSpPr>
        <p:spPr>
          <a:xfrm>
            <a:off x="3253262" y="2567129"/>
            <a:ext cx="57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A035D-4AF9-3248-9C69-CBB07168658E}"/>
              </a:ext>
            </a:extLst>
          </p:cNvPr>
          <p:cNvSpPr txBox="1"/>
          <p:nvPr/>
        </p:nvSpPr>
        <p:spPr>
          <a:xfrm>
            <a:off x="4391799" y="2567125"/>
            <a:ext cx="12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kicked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C0D99-1B17-4849-A6F1-AAF6637D78D6}"/>
              </a:ext>
            </a:extLst>
          </p:cNvPr>
          <p:cNvSpPr txBox="1"/>
          <p:nvPr/>
        </p:nvSpPr>
        <p:spPr>
          <a:xfrm>
            <a:off x="5929260" y="2567127"/>
            <a:ext cx="112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8B9C9-4E47-1E4E-8920-178D1F10F823}"/>
              </a:ext>
            </a:extLst>
          </p:cNvPr>
          <p:cNvSpPr txBox="1"/>
          <p:nvPr/>
        </p:nvSpPr>
        <p:spPr>
          <a:xfrm>
            <a:off x="7309192" y="2567117"/>
            <a:ext cx="1182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ball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08C527-57EE-894E-9241-DB7BAA7F17F3}"/>
              </a:ext>
            </a:extLst>
          </p:cNvPr>
          <p:cNvCxnSpPr>
            <a:stCxn id="4" idx="3"/>
          </p:cNvCxnSpPr>
          <p:nvPr/>
        </p:nvCxnSpPr>
        <p:spPr>
          <a:xfrm>
            <a:off x="3923818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7788A7-EEAD-1C41-B056-DFC1DE16A2BB}"/>
              </a:ext>
            </a:extLst>
          </p:cNvPr>
          <p:cNvCxnSpPr/>
          <p:nvPr/>
        </p:nvCxnSpPr>
        <p:spPr>
          <a:xfrm>
            <a:off x="5372582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42D33-310C-EA4E-AABA-239E6ECA291C}"/>
              </a:ext>
            </a:extLst>
          </p:cNvPr>
          <p:cNvCxnSpPr/>
          <p:nvPr/>
        </p:nvCxnSpPr>
        <p:spPr>
          <a:xfrm>
            <a:off x="6821346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7A25D6-0CC6-2642-AD84-EA7E2F5A2E6F}"/>
              </a:ext>
            </a:extLst>
          </p:cNvPr>
          <p:cNvCxnSpPr/>
          <p:nvPr/>
        </p:nvCxnSpPr>
        <p:spPr>
          <a:xfrm>
            <a:off x="8270110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4662C3-77E7-8949-9803-076A356CC870}"/>
              </a:ext>
            </a:extLst>
          </p:cNvPr>
          <p:cNvCxnSpPr/>
          <p:nvPr/>
        </p:nvCxnSpPr>
        <p:spPr>
          <a:xfrm>
            <a:off x="2475054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4B997-CB19-2849-A925-FCEF511592A4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536066" y="2240464"/>
            <a:ext cx="6012" cy="3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99D789-0468-DC48-8DC0-A91492BD1D43}"/>
              </a:ext>
            </a:extLst>
          </p:cNvPr>
          <p:cNvCxnSpPr/>
          <p:nvPr/>
        </p:nvCxnSpPr>
        <p:spPr>
          <a:xfrm flipV="1">
            <a:off x="4992546" y="2240460"/>
            <a:ext cx="0" cy="3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F1C58-C2D6-484A-A50C-52CDFF4700E8}"/>
              </a:ext>
            </a:extLst>
          </p:cNvPr>
          <p:cNvCxnSpPr/>
          <p:nvPr/>
        </p:nvCxnSpPr>
        <p:spPr>
          <a:xfrm flipV="1">
            <a:off x="6449026" y="2240456"/>
            <a:ext cx="0" cy="3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3B412E-E7B3-D641-88B4-C334DE0E1651}"/>
              </a:ext>
            </a:extLst>
          </p:cNvPr>
          <p:cNvCxnSpPr/>
          <p:nvPr/>
        </p:nvCxnSpPr>
        <p:spPr>
          <a:xfrm flipV="1">
            <a:off x="7905506" y="2240452"/>
            <a:ext cx="0" cy="3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70EF49-7CEB-B348-9E86-41E6809897D4}"/>
              </a:ext>
            </a:extLst>
          </p:cNvPr>
          <p:cNvSpPr txBox="1"/>
          <p:nvPr/>
        </p:nvSpPr>
        <p:spPr>
          <a:xfrm>
            <a:off x="2778426" y="5195451"/>
            <a:ext cx="48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24C62F-A4F5-AF41-92C3-17B58DB92C81}"/>
              </a:ext>
            </a:extLst>
          </p:cNvPr>
          <p:cNvSpPr txBox="1"/>
          <p:nvPr/>
        </p:nvSpPr>
        <p:spPr>
          <a:xfrm>
            <a:off x="3953873" y="5195447"/>
            <a:ext cx="117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kicked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EE3FD9-70AC-9E48-8F3F-CDBA89E7FEBB}"/>
              </a:ext>
            </a:extLst>
          </p:cNvPr>
          <p:cNvSpPr txBox="1"/>
          <p:nvPr/>
        </p:nvSpPr>
        <p:spPr>
          <a:xfrm>
            <a:off x="5519137" y="5195449"/>
            <a:ext cx="93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the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920B48-6583-F94F-B973-4A69E2AD20DA}"/>
              </a:ext>
            </a:extLst>
          </p:cNvPr>
          <p:cNvSpPr txBox="1"/>
          <p:nvPr/>
        </p:nvSpPr>
        <p:spPr>
          <a:xfrm>
            <a:off x="7155028" y="5195448"/>
            <a:ext cx="74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ball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DBDB9A-5FF3-1F44-985B-5E9FD97B6BF5}"/>
              </a:ext>
            </a:extLst>
          </p:cNvPr>
          <p:cNvCxnSpPr>
            <a:cxnSpLocks/>
            <a:stCxn id="44" idx="0"/>
            <a:endCxn id="53" idx="2"/>
          </p:cNvCxnSpPr>
          <p:nvPr/>
        </p:nvCxnSpPr>
        <p:spPr>
          <a:xfrm flipH="1" flipV="1">
            <a:off x="3021495" y="4304698"/>
            <a:ext cx="9957" cy="21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4AF313-AE21-5849-8357-B7B3DC8A6D15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3264564" y="4043088"/>
            <a:ext cx="1023717" cy="16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A5EE8B-7608-1242-92B7-B4F9FF603826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4858008" y="4342065"/>
            <a:ext cx="1674157" cy="22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6F63C1B-C039-8B4E-BFC7-65A2AE122008}"/>
              </a:ext>
            </a:extLst>
          </p:cNvPr>
          <p:cNvCxnSpPr>
            <a:cxnSpLocks/>
            <a:stCxn id="30" idx="0"/>
            <a:endCxn id="44" idx="2"/>
          </p:cNvCxnSpPr>
          <p:nvPr/>
        </p:nvCxnSpPr>
        <p:spPr>
          <a:xfrm flipV="1">
            <a:off x="3021495" y="5040279"/>
            <a:ext cx="9957" cy="155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EA08854-4CB0-7145-9ED5-3805B54CD7CE}"/>
              </a:ext>
            </a:extLst>
          </p:cNvPr>
          <p:cNvCxnSpPr>
            <a:cxnSpLocks/>
            <a:stCxn id="31" idx="0"/>
            <a:endCxn id="49" idx="2"/>
          </p:cNvCxnSpPr>
          <p:nvPr/>
        </p:nvCxnSpPr>
        <p:spPr>
          <a:xfrm flipV="1">
            <a:off x="4542735" y="4603675"/>
            <a:ext cx="3722" cy="591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40BD3F-4B2D-0148-8849-37AB0DACC32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5987265" y="4878267"/>
            <a:ext cx="572256" cy="31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661969-CA3D-D247-804B-8C01409E48D1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050900" y="4878267"/>
            <a:ext cx="478693" cy="31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AE78C7-D65C-3147-A871-DD5379233E2B}"/>
              </a:ext>
            </a:extLst>
          </p:cNvPr>
          <p:cNvSpPr txBox="1"/>
          <p:nvPr/>
        </p:nvSpPr>
        <p:spPr>
          <a:xfrm>
            <a:off x="6493230" y="4494978"/>
            <a:ext cx="656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NP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886C57-E4DC-C64D-8F14-F453916B106E}"/>
              </a:ext>
            </a:extLst>
          </p:cNvPr>
          <p:cNvSpPr txBox="1"/>
          <p:nvPr/>
        </p:nvSpPr>
        <p:spPr>
          <a:xfrm>
            <a:off x="2694822" y="4517059"/>
            <a:ext cx="67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NP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765E3F-D8D0-2346-A48B-961D96CCC434}"/>
              </a:ext>
            </a:extLst>
          </p:cNvPr>
          <p:cNvSpPr txBox="1"/>
          <p:nvPr/>
        </p:nvSpPr>
        <p:spPr>
          <a:xfrm>
            <a:off x="4234905" y="4080455"/>
            <a:ext cx="62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VP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31475B-7DAC-A14D-B717-99FF890A51EA}"/>
              </a:ext>
            </a:extLst>
          </p:cNvPr>
          <p:cNvSpPr txBox="1"/>
          <p:nvPr/>
        </p:nvSpPr>
        <p:spPr>
          <a:xfrm>
            <a:off x="2778426" y="3781478"/>
            <a:ext cx="48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8DC9F9-5852-DA45-8EB3-DE44A3239D29}"/>
              </a:ext>
            </a:extLst>
          </p:cNvPr>
          <p:cNvSpPr txBox="1"/>
          <p:nvPr/>
        </p:nvSpPr>
        <p:spPr>
          <a:xfrm>
            <a:off x="8634573" y="4034839"/>
            <a:ext cx="2860044" cy="13849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S: Sentence</a:t>
            </a:r>
          </a:p>
          <a:p>
            <a:r>
              <a:rPr lang="en-US" sz="2800" dirty="0"/>
              <a:t>VP: Verb Phrase</a:t>
            </a:r>
          </a:p>
          <a:p>
            <a:r>
              <a:rPr lang="en-US" sz="2800" dirty="0"/>
              <a:t>NP: Noun Phrase</a:t>
            </a:r>
          </a:p>
        </p:txBody>
      </p:sp>
    </p:spTree>
    <p:extLst>
      <p:ext uri="{BB962C8B-B14F-4D97-AF65-F5344CB8AC3E}">
        <p14:creationId xmlns:p14="http://schemas.microsoft.com/office/powerpoint/2010/main" val="1768286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9088-2BD5-B64C-BF1B-D863AFB3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Programming Intuition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A483C8-9115-1444-8BA9-71C0FFB1AA1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09907" y="1283369"/>
                <a:ext cx="10883004" cy="4599628"/>
              </a:xfrm>
            </p:spPr>
            <p:txBody>
              <a:bodyPr/>
              <a:lstStyle/>
              <a:p>
                <a:r>
                  <a:rPr lang="en-US" sz="2800" dirty="0"/>
                  <a:t>Let’s think in terms of traditional computation: consider a dictionary structure</a:t>
                </a:r>
              </a:p>
              <a:p>
                <a:pPr marL="0" indent="0" algn="ctr">
                  <a:buNone/>
                </a:pP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{key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 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value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key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 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value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…, </a:t>
                </a:r>
                <a:r>
                  <a:rPr lang="en-US" sz="2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key</a:t>
                </a:r>
                <a:r>
                  <a:rPr lang="en-US" sz="2800" baseline="-250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en-US" sz="2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value</a:t>
                </a:r>
                <a:r>
                  <a:rPr lang="en-US" sz="2800" baseline="-250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  <a:p>
                <a:endParaRPr lang="en-US" sz="1000" dirty="0">
                  <a:cs typeface="Consolas" panose="020B0609020204030204" pitchFamily="49" charset="0"/>
                </a:endParaRPr>
              </a:p>
              <a:p>
                <a:r>
                  <a:rPr lang="en-US" sz="2800" dirty="0">
                    <a:cs typeface="Consolas" panose="020B0609020204030204" pitchFamily="49" charset="0"/>
                  </a:rPr>
                  <a:t>In a dictionary, you can look up </a:t>
                </a:r>
                <a:r>
                  <a:rPr lang="en-US" sz="2800" b="1" dirty="0">
                    <a:solidFill>
                      <a:schemeClr val="accent2"/>
                    </a:solidFill>
                    <a:cs typeface="Consolas" panose="020B0609020204030204" pitchFamily="49" charset="0"/>
                  </a:rPr>
                  <a:t>keys</a:t>
                </a:r>
                <a:r>
                  <a:rPr lang="en-US" sz="2800" dirty="0">
                    <a:cs typeface="Consolas" panose="020B0609020204030204" pitchFamily="49" charset="0"/>
                  </a:rPr>
                  <a:t> with a </a:t>
                </a:r>
                <a:r>
                  <a:rPr lang="en-US" sz="2800" b="1" dirty="0">
                    <a:solidFill>
                      <a:schemeClr val="accent2"/>
                    </a:solidFill>
                    <a:cs typeface="Consolas" panose="020B0609020204030204" pitchFamily="49" charset="0"/>
                  </a:rPr>
                  <a:t>query</a:t>
                </a:r>
                <a:r>
                  <a:rPr lang="en-US" sz="2800" dirty="0">
                    <a:cs typeface="Consolas" panose="020B0609020204030204" pitchFamily="49" charset="0"/>
                  </a:rPr>
                  <a:t> and get a </a:t>
                </a:r>
                <a:r>
                  <a:rPr lang="en-US" sz="2800" b="1" dirty="0">
                    <a:solidFill>
                      <a:schemeClr val="accent2"/>
                    </a:solidFill>
                    <a:cs typeface="Consolas" panose="020B0609020204030204" pitchFamily="49" charset="0"/>
                  </a:rPr>
                  <a:t>value</a:t>
                </a:r>
                <a:r>
                  <a:rPr lang="en-US" sz="2800" dirty="0">
                    <a:cs typeface="Consolas" panose="020B0609020204030204" pitchFamily="49" charset="0"/>
                  </a:rPr>
                  <a:t>.</a:t>
                </a:r>
                <a:endParaRPr lang="en-US" sz="2800" dirty="0"/>
              </a:p>
              <a:p>
                <a:r>
                  <a:rPr lang="en-US" sz="2800" dirty="0"/>
                  <a:t>We can have keys be parts of speech (and location) and values be the meaning: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“I kicked the ball”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{noun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I, verb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kicked, article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the, noun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ball}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A483C8-9115-1444-8BA9-71C0FFB1A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09907" y="1283369"/>
                <a:ext cx="10883004" cy="4599628"/>
              </a:xfrm>
              <a:blipFill>
                <a:blip r:embed="rId2"/>
                <a:stretch>
                  <a:fillRect l="-1050" t="-1102" b="-7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447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114C-1A8D-D445-BA32-48C4A8E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Programming Intuition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AE56B-8FAD-AB40-94B0-D61AFFD4F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To build trees like we saw, each token can query for other nearby tokens that match a target:</a:t>
            </a:r>
          </a:p>
          <a:p>
            <a:pPr lvl="1"/>
            <a:r>
              <a:rPr lang="en-US" dirty="0"/>
              <a:t>Each noun queries for a nearby verb to be the subject or object of</a:t>
            </a:r>
          </a:p>
          <a:p>
            <a:pPr lvl="1"/>
            <a:r>
              <a:rPr lang="en-US" dirty="0"/>
              <a:t>Articles query for nearby nouns</a:t>
            </a:r>
          </a:p>
          <a:p>
            <a:pPr lvl="1"/>
            <a:r>
              <a:rPr lang="en-US" dirty="0"/>
              <a:t>Verbs query for objects</a:t>
            </a:r>
          </a:p>
          <a:p>
            <a:pPr lvl="1"/>
            <a:r>
              <a:rPr lang="en-US" dirty="0"/>
              <a:t>and so on…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D4B07-13AF-2845-894E-DDD86B3B12A0}"/>
              </a:ext>
            </a:extLst>
          </p:cNvPr>
          <p:cNvSpPr/>
          <p:nvPr/>
        </p:nvSpPr>
        <p:spPr>
          <a:xfrm>
            <a:off x="908537" y="4874707"/>
            <a:ext cx="10371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{noun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I, verb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kicked, article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the, noun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ball}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F6938-6FB9-8948-8911-B30E4B70CF81}"/>
              </a:ext>
            </a:extLst>
          </p:cNvPr>
          <p:cNvSpPr txBox="1"/>
          <p:nvPr/>
        </p:nvSpPr>
        <p:spPr>
          <a:xfrm>
            <a:off x="1122217" y="5397927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Verb?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CA7BE-D2D2-BE48-AD88-B5077BDE3C0A}"/>
              </a:ext>
            </a:extLst>
          </p:cNvPr>
          <p:cNvSpPr txBox="1"/>
          <p:nvPr/>
        </p:nvSpPr>
        <p:spPr>
          <a:xfrm>
            <a:off x="8811490" y="5383713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Verb?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138B2-150A-394F-905A-79E45680BFB0}"/>
              </a:ext>
            </a:extLst>
          </p:cNvPr>
          <p:cNvSpPr txBox="1"/>
          <p:nvPr/>
        </p:nvSpPr>
        <p:spPr>
          <a:xfrm>
            <a:off x="6045768" y="541324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Noun?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A05F9-D9C8-A442-9A9F-2002618398D7}"/>
              </a:ext>
            </a:extLst>
          </p:cNvPr>
          <p:cNvSpPr txBox="1"/>
          <p:nvPr/>
        </p:nvSpPr>
        <p:spPr>
          <a:xfrm>
            <a:off x="3075390" y="539792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Noun?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0429ECC-B9A3-5645-B1EA-1864EC92A044}"/>
              </a:ext>
            </a:extLst>
          </p:cNvPr>
          <p:cNvSpPr/>
          <p:nvPr/>
        </p:nvSpPr>
        <p:spPr>
          <a:xfrm>
            <a:off x="6679043" y="4469481"/>
            <a:ext cx="2648703" cy="810452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2832B51-FE98-6140-A222-DED65CB3683F}"/>
              </a:ext>
            </a:extLst>
          </p:cNvPr>
          <p:cNvSpPr/>
          <p:nvPr/>
        </p:nvSpPr>
        <p:spPr>
          <a:xfrm>
            <a:off x="3770921" y="4155758"/>
            <a:ext cx="5709226" cy="1537004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62A33D4-37B5-9F4A-9714-B0AA87E987EB}"/>
              </a:ext>
            </a:extLst>
          </p:cNvPr>
          <p:cNvSpPr/>
          <p:nvPr/>
        </p:nvSpPr>
        <p:spPr>
          <a:xfrm>
            <a:off x="1580820" y="4469481"/>
            <a:ext cx="1944664" cy="1001950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9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Looking back at Regression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FCAE85B-089D-C741-B70C-561579859E4D}"/>
                  </a:ext>
                </a:extLst>
              </p:cNvPr>
              <p:cNvSpPr/>
              <p:nvPr/>
            </p:nvSpPr>
            <p:spPr>
              <a:xfrm>
                <a:off x="6942565" y="5482709"/>
                <a:ext cx="48847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i="1" dirty="0"/>
                  <a:t>* 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Basically assuming that the output </a:t>
                </a:r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 depends only on first order interactions of 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FCAE85B-089D-C741-B70C-561579859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65" y="5482709"/>
                <a:ext cx="4884731" cy="646331"/>
              </a:xfrm>
              <a:prstGeom prst="rect">
                <a:avLst/>
              </a:prstGeom>
              <a:blipFill>
                <a:blip r:embed="rId2"/>
                <a:stretch>
                  <a:fillRect l="-1039"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 Placeholder 2">
                <a:extLst>
                  <a:ext uri="{FF2B5EF4-FFF2-40B4-BE49-F238E27FC236}">
                    <a16:creationId xmlns:a16="http://schemas.microsoft.com/office/drawing/2014/main" id="{DE53083C-E75D-2B41-93F0-D637FF0BD16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Linear Regression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*: 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linear function: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 x</a:t>
                </a:r>
              </a:p>
            </p:txBody>
          </p:sp>
        </mc:Choice>
        <mc:Fallback xmlns="">
          <p:sp>
            <p:nvSpPr>
              <p:cNvPr id="58" name="Text Placeholder 2">
                <a:extLst>
                  <a:ext uri="{FF2B5EF4-FFF2-40B4-BE49-F238E27FC236}">
                    <a16:creationId xmlns:a16="http://schemas.microsoft.com/office/drawing/2014/main" id="{DE53083C-E75D-2B41-93F0-D637FF0BD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3"/>
                <a:stretch>
                  <a:fillRect l="-226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4F1F83FE-2A60-2D4B-AA79-1328A0F0DFA8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892A25-2690-1C44-8FB5-B1C4AE3ECB88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5B159BD-1D9F-5F43-980E-E3FB0C96419A}"/>
              </a:ext>
            </a:extLst>
          </p:cNvPr>
          <p:cNvCxnSpPr>
            <a:cxnSpLocks/>
          </p:cNvCxnSpPr>
          <p:nvPr/>
        </p:nvCxnSpPr>
        <p:spPr>
          <a:xfrm>
            <a:off x="1924324" y="2906243"/>
            <a:ext cx="416101" cy="329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0F96640-F6FB-0F4B-8C0D-257FD78B64A3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3C556C-4778-AB42-B8F7-BA0158D355C6}"/>
              </a:ext>
            </a:extLst>
          </p:cNvPr>
          <p:cNvCxnSpPr>
            <a:cxnSpLocks/>
          </p:cNvCxnSpPr>
          <p:nvPr/>
        </p:nvCxnSpPr>
        <p:spPr>
          <a:xfrm flipV="1">
            <a:off x="2159068" y="4367456"/>
            <a:ext cx="434891" cy="40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B801ED6-CDCF-E847-838B-3582754520F7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78FC197-41E5-7D46-916F-6EF720C14C61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EB6B7B-00A2-6F47-8B06-D45C927761CF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2C1802-A619-CF40-AF35-67262CE85508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17F662-9B2D-164E-9E92-DF9A14DA336C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17F662-9B2D-164E-9E92-DF9A14DA3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4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3602F3-833C-2E4A-B567-BE1237F57360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B8C37A3-708D-BF40-A298-AB6EC6F3F012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0D6193-D7BF-5242-A6D8-DCCB214175EA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F793696-2B52-6849-91D6-D1F1B8CB7C4D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BE300D-3CAA-CF4F-8012-389BCD32BD23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8909B6-5BD0-3A4D-928B-DEAA845EB0D1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C542464-7073-C448-9197-FBCDFAB0F652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FB0856-B05C-FD40-88F3-2321EAEE1731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713B242-26CF-D444-994C-BB415F94D958}"/>
              </a:ext>
            </a:extLst>
          </p:cNvPr>
          <p:cNvSpPr txBox="1"/>
          <p:nvPr/>
        </p:nvSpPr>
        <p:spPr>
          <a:xfrm>
            <a:off x="618747" y="2657000"/>
            <a:ext cx="10922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17D4B6-FD0D-9E4B-9258-F5B15D1A020E}"/>
              </a:ext>
            </a:extLst>
          </p:cNvPr>
          <p:cNvSpPr txBox="1"/>
          <p:nvPr/>
        </p:nvSpPr>
        <p:spPr>
          <a:xfrm>
            <a:off x="618747" y="3586127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4B9D30-34AE-484E-BF65-EE9311D8817C}"/>
              </a:ext>
            </a:extLst>
          </p:cNvPr>
          <p:cNvSpPr txBox="1"/>
          <p:nvPr/>
        </p:nvSpPr>
        <p:spPr>
          <a:xfrm>
            <a:off x="656069" y="4463318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82B292E-6114-EA40-AE35-7A5F61888233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82B292E-6114-EA40-AE35-7A5F61888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7E9BDE2-6E00-8343-BAE3-EE79D019DFAD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7E9BDE2-6E00-8343-BAE3-EE79D01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6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669D257-6B5C-4F41-BCF7-B1B31231C9F5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39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1FA2-7DE9-0448-A16B-E095A359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Programming Intuition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3932A-0474-BD40-A21A-B54F1F199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These can then be combined into higher level objects.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This can be iterated until the entire sentence merges.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ABE76-F28C-FC43-8C1B-A2FC805DDFE4}"/>
              </a:ext>
            </a:extLst>
          </p:cNvPr>
          <p:cNvSpPr/>
          <p:nvPr/>
        </p:nvSpPr>
        <p:spPr>
          <a:xfrm>
            <a:off x="908537" y="4292811"/>
            <a:ext cx="10371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{noun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I, verb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kicked, article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the, noun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ball}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ABEACFEB-04A9-C64A-84AA-5DBDA90A750A}"/>
              </a:ext>
            </a:extLst>
          </p:cNvPr>
          <p:cNvSpPr/>
          <p:nvPr/>
        </p:nvSpPr>
        <p:spPr>
          <a:xfrm>
            <a:off x="6679043" y="3887585"/>
            <a:ext cx="2648703" cy="810452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6EDB36B-22AE-3641-946B-21502B9A100E}"/>
              </a:ext>
            </a:extLst>
          </p:cNvPr>
          <p:cNvSpPr/>
          <p:nvPr/>
        </p:nvSpPr>
        <p:spPr>
          <a:xfrm>
            <a:off x="3770921" y="3553086"/>
            <a:ext cx="5709226" cy="1537004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C146A444-8780-2346-B642-C7381E03C5B0}"/>
              </a:ext>
            </a:extLst>
          </p:cNvPr>
          <p:cNvSpPr/>
          <p:nvPr/>
        </p:nvSpPr>
        <p:spPr>
          <a:xfrm>
            <a:off x="1580820" y="3887585"/>
            <a:ext cx="1944664" cy="1001950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94769-44F8-8444-9AE4-30C193A6E6FA}"/>
              </a:ext>
            </a:extLst>
          </p:cNvPr>
          <p:cNvSpPr/>
          <p:nvPr/>
        </p:nvSpPr>
        <p:spPr>
          <a:xfrm>
            <a:off x="510199" y="2248900"/>
            <a:ext cx="11168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{NP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I kicked, VP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kicked ball, NP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the ball, VP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kicked ball}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82D5209-A3D1-874B-B387-13D1258423BB}"/>
              </a:ext>
            </a:extLst>
          </p:cNvPr>
          <p:cNvSpPr/>
          <p:nvPr/>
        </p:nvSpPr>
        <p:spPr>
          <a:xfrm rot="10800000">
            <a:off x="1970781" y="3010276"/>
            <a:ext cx="477982" cy="8595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B47D4080-35BF-5149-8C9B-F3A92C85DFB2}"/>
              </a:ext>
            </a:extLst>
          </p:cNvPr>
          <p:cNvSpPr/>
          <p:nvPr/>
        </p:nvSpPr>
        <p:spPr>
          <a:xfrm rot="10800000">
            <a:off x="4596217" y="2999733"/>
            <a:ext cx="477982" cy="8595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B674C32-E065-514A-8B15-B84E62E136A0}"/>
              </a:ext>
            </a:extLst>
          </p:cNvPr>
          <p:cNvSpPr/>
          <p:nvPr/>
        </p:nvSpPr>
        <p:spPr>
          <a:xfrm rot="10800000">
            <a:off x="7221653" y="2989190"/>
            <a:ext cx="477982" cy="8595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52E8E23F-D238-9744-85D2-4D7540AB4F08}"/>
              </a:ext>
            </a:extLst>
          </p:cNvPr>
          <p:cNvSpPr/>
          <p:nvPr/>
        </p:nvSpPr>
        <p:spPr>
          <a:xfrm rot="10800000">
            <a:off x="9847089" y="2978647"/>
            <a:ext cx="477982" cy="8595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1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9AC8-2704-A840-A6BE-9B30BA23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require?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90D12-72F1-E643-86A5-63857A540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For this process to work we needed a few components:</a:t>
            </a:r>
          </a:p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0090C3"/>
                </a:solidFill>
              </a:rPr>
              <a:t>key</a:t>
            </a:r>
            <a:r>
              <a:rPr lang="en-US" sz="2800" dirty="0"/>
              <a:t> describing what questions each word responded to</a:t>
            </a:r>
          </a:p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0090C3"/>
                </a:solidFill>
              </a:rPr>
              <a:t>value</a:t>
            </a:r>
            <a:r>
              <a:rPr lang="en-US" sz="2800" dirty="0"/>
              <a:t> describing what information that word contains when it answers a question</a:t>
            </a:r>
          </a:p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0090C3"/>
                </a:solidFill>
              </a:rPr>
              <a:t>query</a:t>
            </a:r>
            <a:r>
              <a:rPr lang="en-US" sz="2800" dirty="0"/>
              <a:t> describing what every word was looking to combine with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Then the values were combined for those keys that matched the queries, and the process repeated.</a:t>
            </a:r>
          </a:p>
        </p:txBody>
      </p:sp>
    </p:spTree>
    <p:extLst>
      <p:ext uri="{BB962C8B-B14F-4D97-AF65-F5344CB8AC3E}">
        <p14:creationId xmlns:p14="http://schemas.microsoft.com/office/powerpoint/2010/main" val="3792306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F931-8492-834B-BFBD-9733960BF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As common in neural architectures, the </a:t>
            </a:r>
            <a:r>
              <a:rPr lang="en-US" sz="2800" b="1" dirty="0">
                <a:solidFill>
                  <a:srgbClr val="0090C3"/>
                </a:solidFill>
              </a:rPr>
              <a:t>key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0090C3"/>
                </a:solidFill>
              </a:rPr>
              <a:t>query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0090C3"/>
                </a:solidFill>
              </a:rPr>
              <a:t>value</a:t>
            </a:r>
            <a:r>
              <a:rPr lang="en-US" sz="2800" dirty="0"/>
              <a:t> will all be represented by vectors of numbers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29131C-345E-4849-BD26-A199283BDD35}"/>
              </a:ext>
            </a:extLst>
          </p:cNvPr>
          <p:cNvGrpSpPr/>
          <p:nvPr/>
        </p:nvGrpSpPr>
        <p:grpSpPr>
          <a:xfrm>
            <a:off x="5982586" y="3474844"/>
            <a:ext cx="2832766" cy="2463851"/>
            <a:chOff x="5291538" y="1855154"/>
            <a:chExt cx="2832766" cy="2463851"/>
          </a:xfrm>
          <a:solidFill>
            <a:schemeClr val="tx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BA53C6E-B5C0-C742-8671-04E0B317CE0A}"/>
                </a:ext>
              </a:extLst>
            </p:cNvPr>
            <p:cNvSpPr/>
            <p:nvPr/>
          </p:nvSpPr>
          <p:spPr>
            <a:xfrm>
              <a:off x="6041120" y="3555630"/>
              <a:ext cx="204251" cy="204251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6ECD2C-B45C-3A48-9A74-52A9D21778C2}"/>
                </a:ext>
              </a:extLst>
            </p:cNvPr>
            <p:cNvSpPr/>
            <p:nvPr/>
          </p:nvSpPr>
          <p:spPr>
            <a:xfrm>
              <a:off x="6041120" y="3999841"/>
              <a:ext cx="204251" cy="204251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8791F-C86C-0E46-BE0B-5992E2072A9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291538" y="3384091"/>
              <a:ext cx="779494" cy="201451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71E3D8-891F-8E43-B29D-FBD77C29A370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5291538" y="3384091"/>
              <a:ext cx="779494" cy="645662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80C4F6-8852-DF44-A80D-1C2EE4534F85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5291538" y="3657756"/>
              <a:ext cx="749582" cy="193792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057D02-011B-B744-B65D-6743792A31EA}"/>
                </a:ext>
              </a:extLst>
            </p:cNvPr>
            <p:cNvCxnSpPr>
              <a:cxnSpLocks/>
              <a:stCxn id="26" idx="3"/>
              <a:endCxn id="6" idx="3"/>
            </p:cNvCxnSpPr>
            <p:nvPr/>
          </p:nvCxnSpPr>
          <p:spPr>
            <a:xfrm>
              <a:off x="5303048" y="1855154"/>
              <a:ext cx="767984" cy="231902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F6CB10-B0FC-A54B-8514-12393124B85F}"/>
                </a:ext>
              </a:extLst>
            </p:cNvPr>
            <p:cNvCxnSpPr>
              <a:stCxn id="5" idx="6"/>
            </p:cNvCxnSpPr>
            <p:nvPr/>
          </p:nvCxnSpPr>
          <p:spPr>
            <a:xfrm flipV="1">
              <a:off x="6245371" y="3657755"/>
              <a:ext cx="284597" cy="1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D161E-1F11-0549-9672-3D07B8B0A795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6245371" y="4101966"/>
              <a:ext cx="284597" cy="1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93C38-9707-3443-B602-90E3915C98FA}"/>
                </a:ext>
              </a:extLst>
            </p:cNvPr>
            <p:cNvSpPr/>
            <p:nvPr/>
          </p:nvSpPr>
          <p:spPr>
            <a:xfrm>
              <a:off x="7113467" y="3556269"/>
              <a:ext cx="797165" cy="64846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FD4B4B-4122-AF42-A68D-5977B01FEF66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3661565"/>
              <a:ext cx="204251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065BCA-6E24-5D44-940B-A45FF8FFFB9E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4105776"/>
              <a:ext cx="204251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34FC01-0608-E846-AB4F-7EBE26F2B68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910632" y="3879861"/>
              <a:ext cx="213672" cy="638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7E1A8-6370-F444-BE32-288F8C01639E}"/>
                </a:ext>
              </a:extLst>
            </p:cNvPr>
            <p:cNvCxnSpPr/>
            <p:nvPr/>
          </p:nvCxnSpPr>
          <p:spPr>
            <a:xfrm flipV="1">
              <a:off x="5291538" y="4315740"/>
              <a:ext cx="1960909" cy="326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8B918-66EA-F94F-A141-4C87FEBAB3E0}"/>
                </a:ext>
              </a:extLst>
            </p:cNvPr>
            <p:cNvCxnSpPr/>
            <p:nvPr/>
          </p:nvCxnSpPr>
          <p:spPr>
            <a:xfrm flipV="1">
              <a:off x="7252447" y="4208853"/>
              <a:ext cx="0" cy="106248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E218FA-7B44-1D46-9D24-0CFD28EF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531" y="2337761"/>
              <a:ext cx="11426" cy="12134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DC19CA-5281-5346-9118-529C98D92EA4}"/>
                </a:ext>
              </a:extLst>
            </p:cNvPr>
            <p:cNvSpPr/>
            <p:nvPr/>
          </p:nvSpPr>
          <p:spPr>
            <a:xfrm rot="5400000">
              <a:off x="6331054" y="3669282"/>
              <a:ext cx="796089" cy="393247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45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dirty="0"/>
                  <a:t>When dealing with vectors, similarity is commonly given by the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dot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i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/>
                  <a:t>.  Large positive dot products are similar.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1377" r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729131C-345E-4849-BD26-A199283BDD35}"/>
              </a:ext>
            </a:extLst>
          </p:cNvPr>
          <p:cNvGrpSpPr/>
          <p:nvPr/>
        </p:nvGrpSpPr>
        <p:grpSpPr>
          <a:xfrm>
            <a:off x="5982586" y="3474844"/>
            <a:ext cx="2832766" cy="2463851"/>
            <a:chOff x="5291538" y="1855154"/>
            <a:chExt cx="2832766" cy="24638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BA53C6E-B5C0-C742-8671-04E0B317CE0A}"/>
                </a:ext>
              </a:extLst>
            </p:cNvPr>
            <p:cNvSpPr/>
            <p:nvPr/>
          </p:nvSpPr>
          <p:spPr>
            <a:xfrm>
              <a:off x="6041120" y="3555630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6ECD2C-B45C-3A48-9A74-52A9D21778C2}"/>
                </a:ext>
              </a:extLst>
            </p:cNvPr>
            <p:cNvSpPr/>
            <p:nvPr/>
          </p:nvSpPr>
          <p:spPr>
            <a:xfrm>
              <a:off x="6041120" y="3999841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8791F-C86C-0E46-BE0B-5992E2072A9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291538" y="3384091"/>
              <a:ext cx="779494" cy="20145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71E3D8-891F-8E43-B29D-FBD77C29A370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5291538" y="3384091"/>
              <a:ext cx="779494" cy="64566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80C4F6-8852-DF44-A80D-1C2EE4534F85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5291538" y="3657756"/>
              <a:ext cx="749582" cy="1937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057D02-011B-B744-B65D-6743792A31EA}"/>
                </a:ext>
              </a:extLst>
            </p:cNvPr>
            <p:cNvCxnSpPr>
              <a:cxnSpLocks/>
              <a:stCxn id="26" idx="3"/>
              <a:endCxn id="6" idx="3"/>
            </p:cNvCxnSpPr>
            <p:nvPr/>
          </p:nvCxnSpPr>
          <p:spPr>
            <a:xfrm>
              <a:off x="5303048" y="1855154"/>
              <a:ext cx="767984" cy="231902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F6CB10-B0FC-A54B-8514-12393124B85F}"/>
                </a:ext>
              </a:extLst>
            </p:cNvPr>
            <p:cNvCxnSpPr>
              <a:stCxn id="5" idx="6"/>
            </p:cNvCxnSpPr>
            <p:nvPr/>
          </p:nvCxnSpPr>
          <p:spPr>
            <a:xfrm flipV="1">
              <a:off x="6245371" y="3657755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D161E-1F11-0549-9672-3D07B8B0A795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6245371" y="4101966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93C38-9707-3443-B602-90E3915C98FA}"/>
                </a:ext>
              </a:extLst>
            </p:cNvPr>
            <p:cNvSpPr/>
            <p:nvPr/>
          </p:nvSpPr>
          <p:spPr>
            <a:xfrm>
              <a:off x="7113467" y="3556269"/>
              <a:ext cx="797165" cy="648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FD4B4B-4122-AF42-A68D-5977B01FEF66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3661565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065BCA-6E24-5D44-940B-A45FF8FFFB9E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4105776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34FC01-0608-E846-AB4F-7EBE26F2B68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910632" y="3879861"/>
              <a:ext cx="213672" cy="63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7E1A8-6370-F444-BE32-288F8C01639E}"/>
                </a:ext>
              </a:extLst>
            </p:cNvPr>
            <p:cNvCxnSpPr/>
            <p:nvPr/>
          </p:nvCxnSpPr>
          <p:spPr>
            <a:xfrm flipV="1">
              <a:off x="5291538" y="4315740"/>
              <a:ext cx="1960909" cy="326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8B918-66EA-F94F-A141-4C87FEBAB3E0}"/>
                </a:ext>
              </a:extLst>
            </p:cNvPr>
            <p:cNvCxnSpPr/>
            <p:nvPr/>
          </p:nvCxnSpPr>
          <p:spPr>
            <a:xfrm flipV="1">
              <a:off x="7252447" y="4208853"/>
              <a:ext cx="0" cy="10624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E218FA-7B44-1D46-9D24-0CFD28EF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531" y="2337761"/>
              <a:ext cx="11426" cy="121349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DC19CA-5281-5346-9118-529C98D92EA4}"/>
                </a:ext>
              </a:extLst>
            </p:cNvPr>
            <p:cNvSpPr/>
            <p:nvPr/>
          </p:nvSpPr>
          <p:spPr>
            <a:xfrm rot="5400000">
              <a:off x="6331054" y="3669282"/>
              <a:ext cx="796089" cy="3932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F26B15-B36F-F44A-9F50-4D9BD4D37412}"/>
              </a:ext>
            </a:extLst>
          </p:cNvPr>
          <p:cNvSpPr txBox="1"/>
          <p:nvPr/>
        </p:nvSpPr>
        <p:spPr>
          <a:xfrm>
            <a:off x="6020335" y="2695704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Dot products</a:t>
            </a:r>
          </a:p>
        </p:txBody>
      </p:sp>
    </p:spTree>
    <p:extLst>
      <p:ext uri="{BB962C8B-B14F-4D97-AF65-F5344CB8AC3E}">
        <p14:creationId xmlns:p14="http://schemas.microsoft.com/office/powerpoint/2010/main" val="201885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dirty="0"/>
                  <a:t>To look up matches, we can compute the </a:t>
                </a:r>
                <a:r>
                  <a:rPr lang="en-US" sz="2800" b="1" dirty="0" err="1">
                    <a:solidFill>
                      <a:srgbClr val="0090C3"/>
                    </a:solidFill>
                  </a:rPr>
                  <a:t>softmax</a:t>
                </a:r>
                <a:r>
                  <a:rPr lang="en-US" sz="2800" dirty="0"/>
                  <a:t> of the dot products to get a collection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sz="2800" dirty="0"/>
                  <a:t> that sum to one with the largest values concentrated on the large dot products.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729131C-345E-4849-BD26-A199283BDD35}"/>
              </a:ext>
            </a:extLst>
          </p:cNvPr>
          <p:cNvGrpSpPr/>
          <p:nvPr/>
        </p:nvGrpSpPr>
        <p:grpSpPr>
          <a:xfrm>
            <a:off x="5982586" y="3474844"/>
            <a:ext cx="2832766" cy="2463851"/>
            <a:chOff x="5291538" y="1855154"/>
            <a:chExt cx="2832766" cy="24638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BA53C6E-B5C0-C742-8671-04E0B317CE0A}"/>
                </a:ext>
              </a:extLst>
            </p:cNvPr>
            <p:cNvSpPr/>
            <p:nvPr/>
          </p:nvSpPr>
          <p:spPr>
            <a:xfrm>
              <a:off x="6041120" y="3555630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6ECD2C-B45C-3A48-9A74-52A9D21778C2}"/>
                </a:ext>
              </a:extLst>
            </p:cNvPr>
            <p:cNvSpPr/>
            <p:nvPr/>
          </p:nvSpPr>
          <p:spPr>
            <a:xfrm>
              <a:off x="6041120" y="3999841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8791F-C86C-0E46-BE0B-5992E2072A9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291538" y="3384091"/>
              <a:ext cx="779494" cy="20145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71E3D8-891F-8E43-B29D-FBD77C29A370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5291538" y="3384091"/>
              <a:ext cx="779494" cy="64566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80C4F6-8852-DF44-A80D-1C2EE4534F85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5291538" y="3657756"/>
              <a:ext cx="749582" cy="1937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057D02-011B-B744-B65D-6743792A31EA}"/>
                </a:ext>
              </a:extLst>
            </p:cNvPr>
            <p:cNvCxnSpPr>
              <a:cxnSpLocks/>
              <a:stCxn id="26" idx="3"/>
              <a:endCxn id="6" idx="3"/>
            </p:cNvCxnSpPr>
            <p:nvPr/>
          </p:nvCxnSpPr>
          <p:spPr>
            <a:xfrm>
              <a:off x="5303048" y="1855154"/>
              <a:ext cx="767984" cy="231902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F6CB10-B0FC-A54B-8514-12393124B85F}"/>
                </a:ext>
              </a:extLst>
            </p:cNvPr>
            <p:cNvCxnSpPr>
              <a:stCxn id="5" idx="6"/>
            </p:cNvCxnSpPr>
            <p:nvPr/>
          </p:nvCxnSpPr>
          <p:spPr>
            <a:xfrm flipV="1">
              <a:off x="6245371" y="3657755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D161E-1F11-0549-9672-3D07B8B0A795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6245371" y="4101966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93C38-9707-3443-B602-90E3915C98FA}"/>
                </a:ext>
              </a:extLst>
            </p:cNvPr>
            <p:cNvSpPr/>
            <p:nvPr/>
          </p:nvSpPr>
          <p:spPr>
            <a:xfrm>
              <a:off x="7113467" y="3556269"/>
              <a:ext cx="797165" cy="648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FD4B4B-4122-AF42-A68D-5977B01FEF66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3661565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065BCA-6E24-5D44-940B-A45FF8FFFB9E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4105776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34FC01-0608-E846-AB4F-7EBE26F2B68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910632" y="3879861"/>
              <a:ext cx="213672" cy="63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7E1A8-6370-F444-BE32-288F8C01639E}"/>
                </a:ext>
              </a:extLst>
            </p:cNvPr>
            <p:cNvCxnSpPr/>
            <p:nvPr/>
          </p:nvCxnSpPr>
          <p:spPr>
            <a:xfrm flipV="1">
              <a:off x="5291538" y="4315740"/>
              <a:ext cx="1960909" cy="326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8B918-66EA-F94F-A141-4C87FEBAB3E0}"/>
                </a:ext>
              </a:extLst>
            </p:cNvPr>
            <p:cNvCxnSpPr/>
            <p:nvPr/>
          </p:nvCxnSpPr>
          <p:spPr>
            <a:xfrm flipV="1">
              <a:off x="7252447" y="4208853"/>
              <a:ext cx="0" cy="10624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E218FA-7B44-1D46-9D24-0CFD28EF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531" y="2337761"/>
              <a:ext cx="11426" cy="121349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DC19CA-5281-5346-9118-529C98D92EA4}"/>
                </a:ext>
              </a:extLst>
            </p:cNvPr>
            <p:cNvSpPr/>
            <p:nvPr/>
          </p:nvSpPr>
          <p:spPr>
            <a:xfrm rot="5400000">
              <a:off x="6331054" y="3669282"/>
              <a:ext cx="796089" cy="3932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F26B15-B36F-F44A-9F50-4D9BD4D37412}"/>
              </a:ext>
            </a:extLst>
          </p:cNvPr>
          <p:cNvSpPr txBox="1"/>
          <p:nvPr/>
        </p:nvSpPr>
        <p:spPr>
          <a:xfrm>
            <a:off x="6020335" y="2695704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Dot products</a:t>
            </a:r>
          </a:p>
        </p:txBody>
      </p:sp>
    </p:spTree>
    <p:extLst>
      <p:ext uri="{BB962C8B-B14F-4D97-AF65-F5344CB8AC3E}">
        <p14:creationId xmlns:p14="http://schemas.microsoft.com/office/powerpoint/2010/main" val="2270350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dirty="0"/>
                  <a:t>The final lookup is obtained by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averaging</a:t>
                </a:r>
                <a:r>
                  <a:rPr lang="en-US" sz="2800" dirty="0"/>
                  <a:t> the values: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729131C-345E-4849-BD26-A199283BDD35}"/>
              </a:ext>
            </a:extLst>
          </p:cNvPr>
          <p:cNvGrpSpPr/>
          <p:nvPr/>
        </p:nvGrpSpPr>
        <p:grpSpPr>
          <a:xfrm>
            <a:off x="5982586" y="3474844"/>
            <a:ext cx="2832766" cy="2463851"/>
            <a:chOff x="5291538" y="1855154"/>
            <a:chExt cx="2832766" cy="24638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BA53C6E-B5C0-C742-8671-04E0B317CE0A}"/>
                </a:ext>
              </a:extLst>
            </p:cNvPr>
            <p:cNvSpPr/>
            <p:nvPr/>
          </p:nvSpPr>
          <p:spPr>
            <a:xfrm>
              <a:off x="6041120" y="3555630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6ECD2C-B45C-3A48-9A74-52A9D21778C2}"/>
                </a:ext>
              </a:extLst>
            </p:cNvPr>
            <p:cNvSpPr/>
            <p:nvPr/>
          </p:nvSpPr>
          <p:spPr>
            <a:xfrm>
              <a:off x="6041120" y="3999841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8791F-C86C-0E46-BE0B-5992E2072A9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291538" y="3384091"/>
              <a:ext cx="779494" cy="20145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71E3D8-891F-8E43-B29D-FBD77C29A370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5291538" y="3384091"/>
              <a:ext cx="779494" cy="64566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80C4F6-8852-DF44-A80D-1C2EE4534F85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5291538" y="3657756"/>
              <a:ext cx="749582" cy="1937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057D02-011B-B744-B65D-6743792A31EA}"/>
                </a:ext>
              </a:extLst>
            </p:cNvPr>
            <p:cNvCxnSpPr>
              <a:cxnSpLocks/>
              <a:stCxn id="26" idx="3"/>
              <a:endCxn id="6" idx="3"/>
            </p:cNvCxnSpPr>
            <p:nvPr/>
          </p:nvCxnSpPr>
          <p:spPr>
            <a:xfrm>
              <a:off x="5303048" y="1855154"/>
              <a:ext cx="767984" cy="231902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F6CB10-B0FC-A54B-8514-12393124B85F}"/>
                </a:ext>
              </a:extLst>
            </p:cNvPr>
            <p:cNvCxnSpPr>
              <a:stCxn id="5" idx="6"/>
            </p:cNvCxnSpPr>
            <p:nvPr/>
          </p:nvCxnSpPr>
          <p:spPr>
            <a:xfrm flipV="1">
              <a:off x="6245371" y="3657755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D161E-1F11-0549-9672-3D07B8B0A795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6245371" y="4101966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93C38-9707-3443-B602-90E3915C98FA}"/>
                </a:ext>
              </a:extLst>
            </p:cNvPr>
            <p:cNvSpPr/>
            <p:nvPr/>
          </p:nvSpPr>
          <p:spPr>
            <a:xfrm>
              <a:off x="7113467" y="3556269"/>
              <a:ext cx="797165" cy="648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FD4B4B-4122-AF42-A68D-5977B01FEF66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3661565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065BCA-6E24-5D44-940B-A45FF8FFFB9E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4105776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34FC01-0608-E846-AB4F-7EBE26F2B68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910632" y="3879861"/>
              <a:ext cx="213672" cy="63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7E1A8-6370-F444-BE32-288F8C01639E}"/>
                </a:ext>
              </a:extLst>
            </p:cNvPr>
            <p:cNvCxnSpPr/>
            <p:nvPr/>
          </p:nvCxnSpPr>
          <p:spPr>
            <a:xfrm flipV="1">
              <a:off x="5291538" y="4315740"/>
              <a:ext cx="1960909" cy="326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8B918-66EA-F94F-A141-4C87FEBAB3E0}"/>
                </a:ext>
              </a:extLst>
            </p:cNvPr>
            <p:cNvCxnSpPr/>
            <p:nvPr/>
          </p:nvCxnSpPr>
          <p:spPr>
            <a:xfrm flipV="1">
              <a:off x="7252447" y="4208853"/>
              <a:ext cx="0" cy="10624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E218FA-7B44-1D46-9D24-0CFD28EF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531" y="2337761"/>
              <a:ext cx="11426" cy="121349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DC19CA-5281-5346-9118-529C98D92EA4}"/>
                </a:ext>
              </a:extLst>
            </p:cNvPr>
            <p:cNvSpPr/>
            <p:nvPr/>
          </p:nvSpPr>
          <p:spPr>
            <a:xfrm rot="5400000">
              <a:off x="6331054" y="3669282"/>
              <a:ext cx="796089" cy="3932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F26B15-B36F-F44A-9F50-4D9BD4D37412}"/>
              </a:ext>
            </a:extLst>
          </p:cNvPr>
          <p:cNvSpPr txBox="1"/>
          <p:nvPr/>
        </p:nvSpPr>
        <p:spPr>
          <a:xfrm>
            <a:off x="6020335" y="2695704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Dot products</a:t>
            </a:r>
          </a:p>
        </p:txBody>
      </p:sp>
    </p:spTree>
    <p:extLst>
      <p:ext uri="{BB962C8B-B14F-4D97-AF65-F5344CB8AC3E}">
        <p14:creationId xmlns:p14="http://schemas.microsoft.com/office/powerpoint/2010/main" val="259151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F931-8492-834B-BFBD-9733960BF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This process is repeated for every location in the network.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A53C6E-B5C0-C742-8671-04E0B317CE0A}"/>
              </a:ext>
            </a:extLst>
          </p:cNvPr>
          <p:cNvSpPr/>
          <p:nvPr/>
        </p:nvSpPr>
        <p:spPr>
          <a:xfrm>
            <a:off x="6732168" y="5175320"/>
            <a:ext cx="204251" cy="204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6ECD2C-B45C-3A48-9A74-52A9D21778C2}"/>
              </a:ext>
            </a:extLst>
          </p:cNvPr>
          <p:cNvSpPr/>
          <p:nvPr/>
        </p:nvSpPr>
        <p:spPr>
          <a:xfrm>
            <a:off x="6732168" y="5619531"/>
            <a:ext cx="204251" cy="204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8791F-C86C-0E46-BE0B-5992E2072A9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982586" y="5003781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71E3D8-891F-8E43-B29D-FBD77C29A370}"/>
              </a:ext>
            </a:extLst>
          </p:cNvPr>
          <p:cNvCxnSpPr>
            <a:endCxn id="6" idx="1"/>
          </p:cNvCxnSpPr>
          <p:nvPr/>
        </p:nvCxnSpPr>
        <p:spPr>
          <a:xfrm>
            <a:off x="5982586" y="5003781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0C4F6-8852-DF44-A80D-1C2EE4534F85}"/>
              </a:ext>
            </a:extLst>
          </p:cNvPr>
          <p:cNvCxnSpPr>
            <a:endCxn id="5" idx="2"/>
          </p:cNvCxnSpPr>
          <p:nvPr/>
        </p:nvCxnSpPr>
        <p:spPr>
          <a:xfrm flipV="1">
            <a:off x="5982586" y="5277446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057D02-011B-B744-B65D-6743792A31EA}"/>
              </a:ext>
            </a:extLst>
          </p:cNvPr>
          <p:cNvCxnSpPr>
            <a:cxnSpLocks/>
            <a:stCxn id="26" idx="3"/>
            <a:endCxn id="6" idx="3"/>
          </p:cNvCxnSpPr>
          <p:nvPr/>
        </p:nvCxnSpPr>
        <p:spPr>
          <a:xfrm>
            <a:off x="5994096" y="3474844"/>
            <a:ext cx="767984" cy="231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F6CB10-B0FC-A54B-8514-12393124B85F}"/>
              </a:ext>
            </a:extLst>
          </p:cNvPr>
          <p:cNvCxnSpPr>
            <a:stCxn id="5" idx="6"/>
          </p:cNvCxnSpPr>
          <p:nvPr/>
        </p:nvCxnSpPr>
        <p:spPr>
          <a:xfrm flipV="1">
            <a:off x="6936419" y="5277445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3D161E-1F11-0549-9672-3D07B8B0A795}"/>
              </a:ext>
            </a:extLst>
          </p:cNvPr>
          <p:cNvCxnSpPr>
            <a:stCxn id="6" idx="6"/>
          </p:cNvCxnSpPr>
          <p:nvPr/>
        </p:nvCxnSpPr>
        <p:spPr>
          <a:xfrm flipV="1">
            <a:off x="6936419" y="5721656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3A93C38-9707-3443-B602-90E3915C98FA}"/>
              </a:ext>
            </a:extLst>
          </p:cNvPr>
          <p:cNvSpPr/>
          <p:nvPr/>
        </p:nvSpPr>
        <p:spPr>
          <a:xfrm>
            <a:off x="7804515" y="5175959"/>
            <a:ext cx="797165" cy="6484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FD4B4B-4122-AF42-A68D-5977B01FEF66}"/>
              </a:ext>
            </a:extLst>
          </p:cNvPr>
          <p:cNvCxnSpPr>
            <a:cxnSpLocks/>
          </p:cNvCxnSpPr>
          <p:nvPr/>
        </p:nvCxnSpPr>
        <p:spPr>
          <a:xfrm>
            <a:off x="7600264" y="5281255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065BCA-6E24-5D44-940B-A45FF8FFFB9E}"/>
              </a:ext>
            </a:extLst>
          </p:cNvPr>
          <p:cNvCxnSpPr>
            <a:cxnSpLocks/>
          </p:cNvCxnSpPr>
          <p:nvPr/>
        </p:nvCxnSpPr>
        <p:spPr>
          <a:xfrm>
            <a:off x="7600264" y="5725466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34FC01-0608-E846-AB4F-7EBE26F2B68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601680" y="5499551"/>
            <a:ext cx="21367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E7E1A8-6370-F444-BE32-288F8C01639E}"/>
              </a:ext>
            </a:extLst>
          </p:cNvPr>
          <p:cNvCxnSpPr/>
          <p:nvPr/>
        </p:nvCxnSpPr>
        <p:spPr>
          <a:xfrm flipV="1">
            <a:off x="5982586" y="5935430"/>
            <a:ext cx="1960909" cy="32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E8B918-66EA-F94F-A141-4C87FEBAB3E0}"/>
              </a:ext>
            </a:extLst>
          </p:cNvPr>
          <p:cNvCxnSpPr/>
          <p:nvPr/>
        </p:nvCxnSpPr>
        <p:spPr>
          <a:xfrm flipV="1">
            <a:off x="7943495" y="5828543"/>
            <a:ext cx="0" cy="106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E218FA-7B44-1D46-9D24-0CFD28EFE1A2}"/>
              </a:ext>
            </a:extLst>
          </p:cNvPr>
          <p:cNvCxnSpPr>
            <a:cxnSpLocks/>
          </p:cNvCxnSpPr>
          <p:nvPr/>
        </p:nvCxnSpPr>
        <p:spPr>
          <a:xfrm flipH="1">
            <a:off x="7943579" y="3957451"/>
            <a:ext cx="11426" cy="1213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C19CA-5281-5346-9118-529C98D92EA4}"/>
              </a:ext>
            </a:extLst>
          </p:cNvPr>
          <p:cNvSpPr/>
          <p:nvPr/>
        </p:nvSpPr>
        <p:spPr>
          <a:xfrm rot="5400000">
            <a:off x="7022102" y="5288972"/>
            <a:ext cx="796089" cy="393247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F26B15-B36F-F44A-9F50-4D9BD4D37412}"/>
              </a:ext>
            </a:extLst>
          </p:cNvPr>
          <p:cNvSpPr txBox="1"/>
          <p:nvPr/>
        </p:nvSpPr>
        <p:spPr>
          <a:xfrm>
            <a:off x="6020335" y="2695704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Dot products</a:t>
            </a:r>
          </a:p>
        </p:txBody>
      </p:sp>
    </p:spTree>
    <p:extLst>
      <p:ext uri="{BB962C8B-B14F-4D97-AF65-F5344CB8AC3E}">
        <p14:creationId xmlns:p14="http://schemas.microsoft.com/office/powerpoint/2010/main" val="3581556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As common in neural architectures, the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key</a:t>
                </a:r>
                <a:r>
                  <a:rPr lang="en-US" sz="2800" dirty="0"/>
                  <a:t>,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query</a:t>
                </a:r>
                <a:r>
                  <a:rPr lang="en-US" sz="2800" dirty="0"/>
                  <a:t>, and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value</a:t>
                </a:r>
                <a:r>
                  <a:rPr lang="en-US" sz="2800" dirty="0"/>
                  <a:t> will all be represented by vectors of numbers.</a:t>
                </a:r>
              </a:p>
              <a:p>
                <a:r>
                  <a:rPr lang="en-US" sz="2800" dirty="0"/>
                  <a:t>When dealing with vectors, similarity is commonly given by the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dot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/>
                  <a:t>.  Large positive dot products are similar.</a:t>
                </a:r>
              </a:p>
              <a:p>
                <a:r>
                  <a:rPr lang="en-US" sz="2800" dirty="0"/>
                  <a:t>To look up matches, we can compute the </a:t>
                </a:r>
                <a:r>
                  <a:rPr lang="en-US" sz="2800" b="1" dirty="0" err="1">
                    <a:solidFill>
                      <a:srgbClr val="0090C3"/>
                    </a:solidFill>
                  </a:rPr>
                  <a:t>softmax</a:t>
                </a:r>
                <a:r>
                  <a:rPr lang="en-US" sz="2800" dirty="0"/>
                  <a:t> of the dot products to get a collection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sz="2800" dirty="0"/>
                  <a:t> that sum to one with the largest values concentrated on the large dot products</a:t>
                </a:r>
              </a:p>
              <a:p>
                <a:r>
                  <a:rPr lang="en-US" sz="2800" dirty="0"/>
                  <a:t>The final lookup is obtained by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averaging</a:t>
                </a:r>
                <a:r>
                  <a:rPr lang="en-US" sz="2800" dirty="0"/>
                  <a:t> the values: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166" t="-1377" r="-1399" b="-18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772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0D01A-5772-A247-83F9-A7C4F95E6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2"/>
                </a:solidFill>
              </a:rPr>
              <a:t>Attention</a:t>
            </a:r>
            <a:r>
              <a:rPr lang="en-US" sz="2800" dirty="0"/>
              <a:t> is a mechanism that forces the model to learn to focus (to attend) on specific parts of the input sequence.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accent2"/>
                </a:solidFill>
              </a:rPr>
              <a:t>Self-Attention</a:t>
            </a:r>
            <a:r>
              <a:rPr lang="en-US" sz="2800" dirty="0"/>
              <a:t> is a mechanism where every token in the data attends to all other tokens in the input sequence.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7C5E83-294C-4B4E-9A49-DF6011256542}"/>
              </a:ext>
            </a:extLst>
          </p:cNvPr>
          <p:cNvSpPr txBox="1">
            <a:spLocks/>
          </p:cNvSpPr>
          <p:nvPr/>
        </p:nvSpPr>
        <p:spPr>
          <a:xfrm>
            <a:off x="695914" y="309265"/>
            <a:ext cx="10318450" cy="987472"/>
          </a:xfrm>
          <a:prstGeom prst="rect">
            <a:avLst/>
          </a:prstGeom>
        </p:spPr>
        <p:txBody>
          <a:bodyPr vert="horz" anchor="ctr"/>
          <a:lstStyle>
            <a:lvl1pPr algn="l" defTabSz="99799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676439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6D33-13A3-6F47-BE1C-CCB7BC0A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issue: Polysemy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F5597-DF22-1B44-A56E-7F06AF364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Consider some of the meanings of the word ”tie”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2"/>
                </a:solidFill>
              </a:rPr>
              <a:t>How do we adapt our model to allow for this ambiguity?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6F16B9-8778-1F4C-A515-C344312DB811}"/>
              </a:ext>
            </a:extLst>
          </p:cNvPr>
          <p:cNvSpPr/>
          <p:nvPr/>
        </p:nvSpPr>
        <p:spPr>
          <a:xfrm>
            <a:off x="511763" y="1822739"/>
            <a:ext cx="11078817" cy="378565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1"/>
            <a:r>
              <a:rPr lang="en-US" sz="2400" b="1" dirty="0">
                <a:solidFill>
                  <a:srgbClr val="00B050"/>
                </a:solidFill>
              </a:rPr>
              <a:t>verb</a:t>
            </a:r>
            <a:r>
              <a:rPr lang="en-US" sz="2400" dirty="0"/>
              <a:t>: to fasten or attach </a:t>
            </a:r>
          </a:p>
          <a:p>
            <a:pPr lvl="2"/>
            <a:r>
              <a:rPr lang="en-US" sz="2400" dirty="0"/>
              <a:t>“I tied the bag closed.”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verb</a:t>
            </a:r>
            <a:r>
              <a:rPr lang="en-US" sz="2400" dirty="0"/>
              <a:t>: to establish in relationship </a:t>
            </a:r>
          </a:p>
          <a:p>
            <a:pPr lvl="2"/>
            <a:r>
              <a:rPr lang="en-US" sz="2400" dirty="0"/>
              <a:t>“We tied the criminal to the scene of the crime.”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noun</a:t>
            </a:r>
            <a:r>
              <a:rPr lang="en-US" sz="2400" dirty="0"/>
              <a:t>: railway supports</a:t>
            </a:r>
          </a:p>
          <a:p>
            <a:pPr lvl="2"/>
            <a:r>
              <a:rPr lang="en-US" sz="2400" dirty="0"/>
              <a:t>“She hammered the rail to the tie.”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noun</a:t>
            </a:r>
            <a:r>
              <a:rPr lang="en-US" sz="2400" dirty="0"/>
              <a:t>: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sustained tone in music:</a:t>
            </a:r>
          </a:p>
          <a:p>
            <a:pPr lvl="2"/>
            <a:r>
              <a:rPr lang="en-US" sz="2400" dirty="0"/>
              <a:t>“The tie holds the note into the next measure.”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noun</a:t>
            </a:r>
            <a:r>
              <a:rPr lang="en-US" sz="2400" dirty="0"/>
              <a:t>: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equality in a contest</a:t>
            </a:r>
          </a:p>
          <a:p>
            <a:pPr lvl="2"/>
            <a:r>
              <a:rPr lang="en-US" sz="2400" dirty="0"/>
              <a:t>“The game ended in a tie.”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noun</a:t>
            </a:r>
            <a:r>
              <a:rPr lang="en-US" sz="2400" dirty="0"/>
              <a:t>: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Something knotted when worn</a:t>
            </a:r>
          </a:p>
          <a:p>
            <a:pPr lvl="2"/>
            <a:r>
              <a:rPr lang="en-US" sz="2400" dirty="0"/>
              <a:t>“He put on his favorite tie for the job interview”</a:t>
            </a:r>
          </a:p>
        </p:txBody>
      </p:sp>
    </p:spTree>
    <p:extLst>
      <p:ext uri="{BB962C8B-B14F-4D97-AF65-F5344CB8AC3E}">
        <p14:creationId xmlns:p14="http://schemas.microsoft.com/office/powerpoint/2010/main" val="98863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Looking back at Regression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Logistic Regression*: </a:t>
                </a: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</a:rPr>
                      <m:t>where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sigmoid function: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2"/>
                <a:stretch>
                  <a:fillRect l="-226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7DA651D9-BF08-6348-8D94-0151C8ACC813}"/>
              </a:ext>
            </a:extLst>
          </p:cNvPr>
          <p:cNvSpPr/>
          <p:nvPr/>
        </p:nvSpPr>
        <p:spPr>
          <a:xfrm>
            <a:off x="6942565" y="578128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/>
              <a:t>* Non-linear activation function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CD25B0-BE8E-7246-BC2B-65F090D53DA9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113773-25B8-314C-9035-FD9D384D5F08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7980DD-C32A-BB41-915F-0D1EA4588E3A}"/>
              </a:ext>
            </a:extLst>
          </p:cNvPr>
          <p:cNvCxnSpPr>
            <a:cxnSpLocks/>
          </p:cNvCxnSpPr>
          <p:nvPr/>
        </p:nvCxnSpPr>
        <p:spPr>
          <a:xfrm>
            <a:off x="1924324" y="2906243"/>
            <a:ext cx="416101" cy="329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5F2164-37F2-B547-9E2A-F4B34969EBEC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8786640-A658-C449-87FD-AB878D710328}"/>
              </a:ext>
            </a:extLst>
          </p:cNvPr>
          <p:cNvCxnSpPr>
            <a:cxnSpLocks/>
          </p:cNvCxnSpPr>
          <p:nvPr/>
        </p:nvCxnSpPr>
        <p:spPr>
          <a:xfrm flipV="1">
            <a:off x="2159068" y="4367456"/>
            <a:ext cx="434891" cy="40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D300F2-2772-084C-ACC6-A682213E1608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3FD6974-5F09-664F-80BF-71ACC73FA9E5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2E5954-15C4-2945-B166-7B0586AB0179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C118FC-A1BA-994D-B967-9A425ABA8471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DBDB20-A32E-5646-B12D-244432616ADC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DBDB20-A32E-5646-B12D-244432616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3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1C18845-46A9-8548-8968-60616C22F5ED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77CBD6F-5C61-364E-AD64-73D9F1FD085B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372FB5A-2ECD-6147-BE76-51B7F7C991BB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36A5DC-7B47-AE4D-AE8E-0C107148EC51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83243-81D7-B440-8A21-9CDA3BD9132A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520560-C8BE-8843-9088-4261AC4120AF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32414A-9DBB-6B42-9574-9D7C2B76F6BE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57527F-BCDC-014D-9751-A6C2FAF3EBC1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D6ECA35-8017-7F49-999B-8C487EDE68E5}"/>
              </a:ext>
            </a:extLst>
          </p:cNvPr>
          <p:cNvSpPr txBox="1"/>
          <p:nvPr/>
        </p:nvSpPr>
        <p:spPr>
          <a:xfrm>
            <a:off x="618747" y="2657000"/>
            <a:ext cx="10922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DD483F-B88B-6C45-8108-869C3039A012}"/>
              </a:ext>
            </a:extLst>
          </p:cNvPr>
          <p:cNvSpPr txBox="1"/>
          <p:nvPr/>
        </p:nvSpPr>
        <p:spPr>
          <a:xfrm>
            <a:off x="618747" y="3586127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55D4CD-860C-2A4C-B1ED-2E115448783A}"/>
              </a:ext>
            </a:extLst>
          </p:cNvPr>
          <p:cNvSpPr txBox="1"/>
          <p:nvPr/>
        </p:nvSpPr>
        <p:spPr>
          <a:xfrm>
            <a:off x="656069" y="4463318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B7F2082-B03F-F043-AAF2-63824D88613D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B7F2082-B03F-F043-AAF2-63824D886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7C042A-8866-8449-8346-CB9248D2CEE3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7C042A-8866-8449-8346-CB9248D2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5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354B17-7D98-E243-A96E-D6844EBBD67D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6117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A46186F2-25D1-F347-A9E1-C33865CA6677}"/>
              </a:ext>
            </a:extLst>
          </p:cNvPr>
          <p:cNvSpPr/>
          <p:nvPr/>
        </p:nvSpPr>
        <p:spPr>
          <a:xfrm>
            <a:off x="7435113" y="5323722"/>
            <a:ext cx="797165" cy="64846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Average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60A8C4E-AAF5-6E49-89A2-24E10B670EDC}"/>
              </a:ext>
            </a:extLst>
          </p:cNvPr>
          <p:cNvSpPr/>
          <p:nvPr/>
        </p:nvSpPr>
        <p:spPr>
          <a:xfrm rot="5400000">
            <a:off x="6652700" y="5436735"/>
            <a:ext cx="796089" cy="39324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lt1">
                    <a:alpha val="0"/>
                  </a:schemeClr>
                </a:solidFill>
              </a:rPr>
              <a:t>Softmax</a:t>
            </a:r>
            <a:endParaRPr lang="en-US" dirty="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2" name="Trapezoid 301">
            <a:extLst>
              <a:ext uri="{FF2B5EF4-FFF2-40B4-BE49-F238E27FC236}">
                <a16:creationId xmlns:a16="http://schemas.microsoft.com/office/drawing/2014/main" id="{7830B8EF-2607-494A-B370-5460E5AB2A80}"/>
              </a:ext>
            </a:extLst>
          </p:cNvPr>
          <p:cNvSpPr/>
          <p:nvPr/>
        </p:nvSpPr>
        <p:spPr>
          <a:xfrm rot="16200000">
            <a:off x="4919816" y="3370585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2BCC1155-976E-EE49-B319-FD93FD58CB8C}"/>
              </a:ext>
            </a:extLst>
          </p:cNvPr>
          <p:cNvSpPr/>
          <p:nvPr/>
        </p:nvSpPr>
        <p:spPr>
          <a:xfrm>
            <a:off x="5916276" y="3027301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Query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23BB6E6E-1473-734D-A79F-03766D6C4B7B}"/>
              </a:ext>
            </a:extLst>
          </p:cNvPr>
          <p:cNvSpPr/>
          <p:nvPr/>
        </p:nvSpPr>
        <p:spPr>
          <a:xfrm>
            <a:off x="5916276" y="3494758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Key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D6AD55-C039-9340-8E43-81624B264D59}"/>
              </a:ext>
            </a:extLst>
          </p:cNvPr>
          <p:cNvSpPr/>
          <p:nvPr/>
        </p:nvSpPr>
        <p:spPr>
          <a:xfrm>
            <a:off x="5916276" y="3962215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Value</a:t>
            </a:r>
          </a:p>
        </p:txBody>
      </p:sp>
      <p:sp>
        <p:nvSpPr>
          <p:cNvPr id="306" name="Trapezoid 305">
            <a:extLst>
              <a:ext uri="{FF2B5EF4-FFF2-40B4-BE49-F238E27FC236}">
                <a16:creationId xmlns:a16="http://schemas.microsoft.com/office/drawing/2014/main" id="{30BCC57C-EC19-7344-BC29-2A8A9D125A6F}"/>
              </a:ext>
            </a:extLst>
          </p:cNvPr>
          <p:cNvSpPr/>
          <p:nvPr/>
        </p:nvSpPr>
        <p:spPr>
          <a:xfrm rot="16200000">
            <a:off x="4919816" y="5355433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338B199B-1478-0D40-9E0A-C9D5DCFDB2FD}"/>
              </a:ext>
            </a:extLst>
          </p:cNvPr>
          <p:cNvSpPr/>
          <p:nvPr/>
        </p:nvSpPr>
        <p:spPr>
          <a:xfrm>
            <a:off x="5916276" y="5012149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Query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7B53F7CE-DD59-2D4A-8FEE-16FCD059F079}"/>
              </a:ext>
            </a:extLst>
          </p:cNvPr>
          <p:cNvSpPr/>
          <p:nvPr/>
        </p:nvSpPr>
        <p:spPr>
          <a:xfrm>
            <a:off x="5916276" y="5479606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Key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C6552999-8442-E54A-936B-586253D0EF93}"/>
              </a:ext>
            </a:extLst>
          </p:cNvPr>
          <p:cNvSpPr/>
          <p:nvPr/>
        </p:nvSpPr>
        <p:spPr>
          <a:xfrm>
            <a:off x="5916276" y="5947063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Value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DBDAEA9-2744-5744-93FD-5E865F55DB5F}"/>
              </a:ext>
            </a:extLst>
          </p:cNvPr>
          <p:cNvSpPr/>
          <p:nvPr/>
        </p:nvSpPr>
        <p:spPr>
          <a:xfrm>
            <a:off x="7446623" y="3327328"/>
            <a:ext cx="797165" cy="64846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Average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CB24AF1-6DF1-1349-8B53-51D480C9BECD}"/>
              </a:ext>
            </a:extLst>
          </p:cNvPr>
          <p:cNvSpPr/>
          <p:nvPr/>
        </p:nvSpPr>
        <p:spPr>
          <a:xfrm rot="5400000">
            <a:off x="6664210" y="3440341"/>
            <a:ext cx="796089" cy="39324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lt1">
                    <a:alpha val="0"/>
                  </a:schemeClr>
                </a:solidFill>
              </a:rPr>
              <a:t>Softmax</a:t>
            </a:r>
            <a:endParaRPr lang="en-US" dirty="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471BE-402D-5146-B4B3-42A940D3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Multi-headed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1711E-2FE6-CA47-B1A1-5DDFABCBC9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To solve this issue, every token (and every subsequent layer) will emit multiple keys, multiple values, and multiple queries!  This is called </a:t>
            </a:r>
            <a:r>
              <a:rPr lang="en-US" sz="2800" b="1" dirty="0">
                <a:solidFill>
                  <a:srgbClr val="0090C3"/>
                </a:solidFill>
              </a:rPr>
              <a:t>multi-headed attention</a:t>
            </a:r>
            <a:r>
              <a:rPr lang="en-US" sz="2800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1D610C-0893-C248-BA77-B7C820C1CE78}"/>
              </a:ext>
            </a:extLst>
          </p:cNvPr>
          <p:cNvSpPr/>
          <p:nvPr/>
        </p:nvSpPr>
        <p:spPr>
          <a:xfrm>
            <a:off x="2890413" y="2993286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68A9E9-2FAA-2C47-A73B-BE0B9ABB7D9D}"/>
              </a:ext>
            </a:extLst>
          </p:cNvPr>
          <p:cNvSpPr/>
          <p:nvPr/>
        </p:nvSpPr>
        <p:spPr>
          <a:xfrm>
            <a:off x="4017140" y="3189958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73F78C-E14C-A04B-952C-45787440C881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870601" y="3323693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58EA281-0F8B-8A40-A6B0-205105F5E36B}"/>
              </a:ext>
            </a:extLst>
          </p:cNvPr>
          <p:cNvSpPr/>
          <p:nvPr/>
        </p:nvSpPr>
        <p:spPr>
          <a:xfrm>
            <a:off x="4017140" y="5174806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181A8-2801-4B40-A60C-464B2BB5250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870601" y="5308541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E99F4A1-6638-274C-A8D4-34889090DCDB}"/>
              </a:ext>
            </a:extLst>
          </p:cNvPr>
          <p:cNvSpPr/>
          <p:nvPr/>
        </p:nvSpPr>
        <p:spPr>
          <a:xfrm>
            <a:off x="2890413" y="4979453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338B5F-BA43-E245-B692-96C5ED5F2230}"/>
              </a:ext>
            </a:extLst>
          </p:cNvPr>
          <p:cNvSpPr/>
          <p:nvPr/>
        </p:nvSpPr>
        <p:spPr>
          <a:xfrm>
            <a:off x="8207044" y="3401401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3441D4-4757-ED4D-8AE7-8D3F90EE2F72}"/>
              </a:ext>
            </a:extLst>
          </p:cNvPr>
          <p:cNvSpPr/>
          <p:nvPr/>
        </p:nvSpPr>
        <p:spPr>
          <a:xfrm>
            <a:off x="8152257" y="539991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91B973C-843F-3949-8533-593E6BC2EBE1}"/>
              </a:ext>
            </a:extLst>
          </p:cNvPr>
          <p:cNvSpPr/>
          <p:nvPr/>
        </p:nvSpPr>
        <p:spPr>
          <a:xfrm>
            <a:off x="7282713" y="5171322"/>
            <a:ext cx="797165" cy="6484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Average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7E03DE3-027F-D54E-97D3-0D39132B5924}"/>
              </a:ext>
            </a:extLst>
          </p:cNvPr>
          <p:cNvSpPr/>
          <p:nvPr/>
        </p:nvSpPr>
        <p:spPr>
          <a:xfrm rot="5400000">
            <a:off x="6500300" y="5284335"/>
            <a:ext cx="796089" cy="3932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lt1">
                    <a:alpha val="0"/>
                  </a:schemeClr>
                </a:solidFill>
              </a:rPr>
              <a:t>Softmax</a:t>
            </a:r>
            <a:endParaRPr lang="en-US" dirty="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9" name="Trapezoid 288">
            <a:extLst>
              <a:ext uri="{FF2B5EF4-FFF2-40B4-BE49-F238E27FC236}">
                <a16:creationId xmlns:a16="http://schemas.microsoft.com/office/drawing/2014/main" id="{1BA40587-8883-4843-AA3E-8C55022AD8BD}"/>
              </a:ext>
            </a:extLst>
          </p:cNvPr>
          <p:cNvSpPr/>
          <p:nvPr/>
        </p:nvSpPr>
        <p:spPr>
          <a:xfrm rot="16200000">
            <a:off x="4767416" y="3218185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EBCF3927-2054-994E-8B60-8102AC8B38A1}"/>
              </a:ext>
            </a:extLst>
          </p:cNvPr>
          <p:cNvSpPr/>
          <p:nvPr/>
        </p:nvSpPr>
        <p:spPr>
          <a:xfrm>
            <a:off x="5763876" y="2874901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Query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58988E1-62D9-AB47-A1CF-9E7025415FB9}"/>
              </a:ext>
            </a:extLst>
          </p:cNvPr>
          <p:cNvSpPr/>
          <p:nvPr/>
        </p:nvSpPr>
        <p:spPr>
          <a:xfrm>
            <a:off x="5763876" y="3342358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Key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8D1BC860-FC99-E14C-8273-F9FF9E67D0DC}"/>
              </a:ext>
            </a:extLst>
          </p:cNvPr>
          <p:cNvSpPr/>
          <p:nvPr/>
        </p:nvSpPr>
        <p:spPr>
          <a:xfrm>
            <a:off x="5763876" y="3809815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Value</a:t>
            </a:r>
          </a:p>
        </p:txBody>
      </p:sp>
      <p:sp>
        <p:nvSpPr>
          <p:cNvPr id="293" name="Trapezoid 292">
            <a:extLst>
              <a:ext uri="{FF2B5EF4-FFF2-40B4-BE49-F238E27FC236}">
                <a16:creationId xmlns:a16="http://schemas.microsoft.com/office/drawing/2014/main" id="{D31502B2-8BFC-6745-BE47-5D48306E017D}"/>
              </a:ext>
            </a:extLst>
          </p:cNvPr>
          <p:cNvSpPr/>
          <p:nvPr/>
        </p:nvSpPr>
        <p:spPr>
          <a:xfrm rot="16200000">
            <a:off x="4767416" y="5203033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5A2EEAE-ED3A-4240-91B1-EAE1DA9A9A96}"/>
              </a:ext>
            </a:extLst>
          </p:cNvPr>
          <p:cNvSpPr/>
          <p:nvPr/>
        </p:nvSpPr>
        <p:spPr>
          <a:xfrm>
            <a:off x="5763876" y="4859749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Query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E5CB34F-84D1-1E47-BE43-2A19E0A6BB62}"/>
              </a:ext>
            </a:extLst>
          </p:cNvPr>
          <p:cNvSpPr/>
          <p:nvPr/>
        </p:nvSpPr>
        <p:spPr>
          <a:xfrm>
            <a:off x="5763876" y="5327206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Key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CC19EED-BEB8-334D-88DF-9EBE8DAB26C3}"/>
              </a:ext>
            </a:extLst>
          </p:cNvPr>
          <p:cNvSpPr/>
          <p:nvPr/>
        </p:nvSpPr>
        <p:spPr>
          <a:xfrm>
            <a:off x="5763876" y="5794663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Value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C54C653-EEAB-AB45-89D1-09CF87978C41}"/>
              </a:ext>
            </a:extLst>
          </p:cNvPr>
          <p:cNvSpPr/>
          <p:nvPr/>
        </p:nvSpPr>
        <p:spPr>
          <a:xfrm>
            <a:off x="7294223" y="3174928"/>
            <a:ext cx="797165" cy="6484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Average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3549BD4D-0A33-5C4D-857D-24D14C1BD694}"/>
              </a:ext>
            </a:extLst>
          </p:cNvPr>
          <p:cNvSpPr/>
          <p:nvPr/>
        </p:nvSpPr>
        <p:spPr>
          <a:xfrm rot="5400000">
            <a:off x="6511810" y="3287941"/>
            <a:ext cx="796089" cy="3932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lt1">
                    <a:alpha val="0"/>
                  </a:schemeClr>
                </a:solidFill>
              </a:rPr>
              <a:t>Softmax</a:t>
            </a:r>
            <a:endParaRPr lang="en-US" dirty="0">
              <a:solidFill>
                <a:schemeClr val="lt1">
                  <a:alpha val="0"/>
                </a:schemeClr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40B6BE7-D46E-E94A-99EB-3DB371519773}"/>
              </a:ext>
            </a:extLst>
          </p:cNvPr>
          <p:cNvGrpSpPr/>
          <p:nvPr/>
        </p:nvGrpSpPr>
        <p:grpSpPr>
          <a:xfrm>
            <a:off x="4954985" y="2722501"/>
            <a:ext cx="2984003" cy="3187232"/>
            <a:chOff x="4227621" y="2827808"/>
            <a:chExt cx="2984003" cy="31872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3F40E9-9217-8141-B892-EEAF036C8DE9}"/>
                </a:ext>
              </a:extLst>
            </p:cNvPr>
            <p:cNvSpPr/>
            <p:nvPr/>
          </p:nvSpPr>
          <p:spPr>
            <a:xfrm>
              <a:off x="6402949" y="5124229"/>
              <a:ext cx="797165" cy="6484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4F522B-CCC9-274A-A7D4-CB0EA60E8FC5}"/>
                </a:ext>
              </a:extLst>
            </p:cNvPr>
            <p:cNvSpPr/>
            <p:nvPr/>
          </p:nvSpPr>
          <p:spPr>
            <a:xfrm rot="5400000">
              <a:off x="5620536" y="5237242"/>
              <a:ext cx="796089" cy="3932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1B588E9F-DC34-C742-98CB-1CCF8BAE214B}"/>
                </a:ext>
              </a:extLst>
            </p:cNvPr>
            <p:cNvSpPr/>
            <p:nvPr/>
          </p:nvSpPr>
          <p:spPr>
            <a:xfrm rot="16200000">
              <a:off x="3887652" y="3171092"/>
              <a:ext cx="1195754" cy="515816"/>
            </a:xfrm>
            <a:prstGeom prst="trapezoid">
              <a:avLst>
                <a:gd name="adj" fmla="val 886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D345AF-D235-5245-9AB3-DC65012071FE}"/>
                </a:ext>
              </a:extLst>
            </p:cNvPr>
            <p:cNvSpPr/>
            <p:nvPr/>
          </p:nvSpPr>
          <p:spPr>
            <a:xfrm>
              <a:off x="4884112" y="2827808"/>
              <a:ext cx="797170" cy="2674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68E146-E5AB-174E-BDDF-C863BBAB4F3C}"/>
                </a:ext>
              </a:extLst>
            </p:cNvPr>
            <p:cNvSpPr/>
            <p:nvPr/>
          </p:nvSpPr>
          <p:spPr>
            <a:xfrm>
              <a:off x="4884112" y="3295265"/>
              <a:ext cx="797170" cy="2674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ED733B-ED64-B54B-8201-10268B1452C7}"/>
                </a:ext>
              </a:extLst>
            </p:cNvPr>
            <p:cNvSpPr/>
            <p:nvPr/>
          </p:nvSpPr>
          <p:spPr>
            <a:xfrm>
              <a:off x="4884112" y="3762722"/>
              <a:ext cx="797170" cy="2674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Value</a:t>
              </a: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A80A12AE-B477-E94C-A6E0-FF3B201BCEEE}"/>
                </a:ext>
              </a:extLst>
            </p:cNvPr>
            <p:cNvSpPr/>
            <p:nvPr/>
          </p:nvSpPr>
          <p:spPr>
            <a:xfrm rot="16200000">
              <a:off x="3887652" y="5155940"/>
              <a:ext cx="1195754" cy="515816"/>
            </a:xfrm>
            <a:prstGeom prst="trapezoid">
              <a:avLst>
                <a:gd name="adj" fmla="val 886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6ECB4E5-DF8F-2A4E-9F65-3D32A2A928A7}"/>
                </a:ext>
              </a:extLst>
            </p:cNvPr>
            <p:cNvSpPr/>
            <p:nvPr/>
          </p:nvSpPr>
          <p:spPr>
            <a:xfrm>
              <a:off x="4884112" y="4812656"/>
              <a:ext cx="797170" cy="2674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C824E6-758E-4445-83D9-8D9AC3661EB9}"/>
                </a:ext>
              </a:extLst>
            </p:cNvPr>
            <p:cNvSpPr/>
            <p:nvPr/>
          </p:nvSpPr>
          <p:spPr>
            <a:xfrm>
              <a:off x="4884112" y="5280113"/>
              <a:ext cx="797170" cy="2674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5C33CE5-1702-D349-A149-BF79107825E5}"/>
                </a:ext>
              </a:extLst>
            </p:cNvPr>
            <p:cNvSpPr/>
            <p:nvPr/>
          </p:nvSpPr>
          <p:spPr>
            <a:xfrm>
              <a:off x="4884112" y="5747570"/>
              <a:ext cx="797170" cy="2674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D180D8-1FBB-FF4A-8E85-A03E5B814C0D}"/>
                </a:ext>
              </a:extLst>
            </p:cNvPr>
            <p:cNvSpPr/>
            <p:nvPr/>
          </p:nvSpPr>
          <p:spPr>
            <a:xfrm>
              <a:off x="6414459" y="3127835"/>
              <a:ext cx="797165" cy="6484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C58E27-5122-8146-A412-6117BAA4A8A0}"/>
                </a:ext>
              </a:extLst>
            </p:cNvPr>
            <p:cNvSpPr/>
            <p:nvPr/>
          </p:nvSpPr>
          <p:spPr>
            <a:xfrm rot="5400000">
              <a:off x="5632046" y="3240848"/>
              <a:ext cx="796089" cy="3932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9845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B355418-1B96-2A47-A311-79FD05BA5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4480" y="1566333"/>
            <a:ext cx="6896100" cy="4343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51603A-C2BF-CC44-8682-32A36BC7C612}"/>
              </a:ext>
            </a:extLst>
          </p:cNvPr>
          <p:cNvSpPr/>
          <p:nvPr/>
        </p:nvSpPr>
        <p:spPr>
          <a:xfrm>
            <a:off x="4322618" y="3034145"/>
            <a:ext cx="3491346" cy="3034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511FC-5122-1B4E-9118-516795F1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28E8E-4BBE-0B40-9023-10FCC6574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896100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 full transformer architecture is made by combining many layers of this type, often times into an </a:t>
            </a:r>
            <a:r>
              <a:rPr lang="en-US" sz="2800" b="1" dirty="0">
                <a:solidFill>
                  <a:srgbClr val="0090C3"/>
                </a:solidFill>
              </a:rPr>
              <a:t>encoder-decoder</a:t>
            </a:r>
            <a:r>
              <a:rPr lang="en-US" sz="2800" dirty="0"/>
              <a:t> pair which turns words into vectors then vectors back to words.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Full details are available at </a:t>
            </a:r>
            <a:r>
              <a:rPr lang="en-US" sz="2800" dirty="0">
                <a:hlinkClick r:id="rId4"/>
              </a:rPr>
              <a:t>d2l.ai</a:t>
            </a:r>
            <a:r>
              <a:rPr lang="en-US" sz="28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7D4E3-B893-A54B-B7A9-B3759D09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67" y="3842190"/>
            <a:ext cx="3045659" cy="10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178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7DAA-3C68-F745-B9C9-AE367CFCB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D001A1-6DF0-A943-B5F2-A10770B8187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dirty="0"/>
                  <a:t>When we discussed language models using RNNs, we mentioned the idea of pre-training to predict the next word given the context of the words before it.  </a:t>
                </a:r>
              </a:p>
              <a:p>
                <a:r>
                  <a:rPr lang="en-US" sz="2800" dirty="0"/>
                  <a:t>This can be done here as well, producing models like 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GPT-2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Often a random masked word task is used instead:</a:t>
                </a:r>
              </a:p>
              <a:p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“I went </a:t>
                </a:r>
                <a:r>
                  <a:rPr lang="en-US" sz="2800" dirty="0">
                    <a:solidFill>
                      <a:srgbClr val="383D3B"/>
                    </a:solidFill>
                    <a:highlight>
                      <a:srgbClr val="383D3B"/>
                    </a:highlight>
                  </a:rPr>
                  <a:t>to</a:t>
                </a:r>
                <a:r>
                  <a:rPr lang="en-US" sz="2800" dirty="0"/>
                  <a:t> the </a:t>
                </a:r>
                <a:r>
                  <a:rPr lang="en-US" sz="2800" dirty="0">
                    <a:solidFill>
                      <a:srgbClr val="383D3B"/>
                    </a:solidFill>
                    <a:highlight>
                      <a:srgbClr val="383D3B"/>
                    </a:highlight>
                  </a:rPr>
                  <a:t>store</a:t>
                </a:r>
                <a:r>
                  <a:rPr lang="en-US" sz="2800" dirty="0"/>
                  <a:t> to buy eggs”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“I went </a:t>
                </a:r>
                <a:r>
                  <a:rPr lang="en-US" sz="2800" dirty="0">
                    <a:solidFill>
                      <a:srgbClr val="0090C3"/>
                    </a:solidFill>
                    <a:highlight>
                      <a:srgbClr val="383D3B"/>
                    </a:highlight>
                  </a:rPr>
                  <a:t>to</a:t>
                </a:r>
                <a:r>
                  <a:rPr lang="en-US" sz="2800" dirty="0"/>
                  <a:t> the </a:t>
                </a:r>
                <a:r>
                  <a:rPr lang="en-US" sz="2800" dirty="0">
                    <a:solidFill>
                      <a:srgbClr val="0090C3"/>
                    </a:solidFill>
                    <a:highlight>
                      <a:srgbClr val="383D3B"/>
                    </a:highlight>
                  </a:rPr>
                  <a:t>store</a:t>
                </a:r>
                <a:r>
                  <a:rPr lang="en-US" sz="2800" dirty="0"/>
                  <a:t> to buy eggs”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D001A1-6DF0-A943-B5F2-A10770B81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1377" r="-350" b="-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879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2CA1-14BD-B541-84DA-DADF3E25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B4684-36EB-B04A-8CF5-1672AE00A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9" y="1310105"/>
            <a:ext cx="10894666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These models tend to be very large, and can take weeks to train on the most expensive instances.  Thus, is common to pre-train a model on a large corpus of text, and use it for downstream tasks.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</a:t>
            </a:r>
            <a:r>
              <a:rPr lang="en-US" sz="2800" dirty="0">
                <a:hlinkClick r:id="rId2"/>
              </a:rPr>
              <a:t>Gluon NLP Model Zoo</a:t>
            </a:r>
            <a:r>
              <a:rPr lang="en-US" sz="2800" dirty="0"/>
              <a:t> contains a large number of pretrained transformers (in this case versions of </a:t>
            </a:r>
            <a:r>
              <a:rPr lang="en-US" sz="2800" dirty="0">
                <a:hlinkClick r:id="rId3"/>
              </a:rPr>
              <a:t>BERT</a:t>
            </a:r>
            <a:r>
              <a:rPr lang="en-US" sz="2800" dirty="0"/>
              <a:t>, one of the original largescale transformers).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C4CF1D-8B5B-744B-852B-A988E6A66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8433" y="2728941"/>
            <a:ext cx="4431957" cy="14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5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28AA-C725-E542-AE28-AF3F89F5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Pre-trained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985B0-46C4-F54B-8C7A-258D60C727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9717483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There are multiple ways to use these pre-trained models:</a:t>
            </a:r>
          </a:p>
          <a:p>
            <a:r>
              <a:rPr lang="en-US" sz="2800" dirty="0"/>
              <a:t>Use it as a </a:t>
            </a:r>
            <a:r>
              <a:rPr lang="en-US" sz="2800" b="1" dirty="0">
                <a:solidFill>
                  <a:schemeClr val="accent2"/>
                </a:solidFill>
              </a:rPr>
              <a:t>fixed encoder </a:t>
            </a:r>
            <a:r>
              <a:rPr lang="en-US" sz="2800" dirty="0"/>
              <a:t>(no training cost).  We investigate this in a notebook example.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fine-tuned end-to-end </a:t>
            </a:r>
            <a:r>
              <a:rPr lang="en-US" sz="2800" dirty="0"/>
              <a:t>as a classifier.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fine-tuned as a language model </a:t>
            </a:r>
            <a:r>
              <a:rPr lang="en-US" sz="2800" dirty="0"/>
              <a:t>on your specific dataset, then used as an encoder or fine-tuned on the classification task.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trained from scratch</a:t>
            </a:r>
            <a:r>
              <a:rPr lang="en-US" sz="2800" dirty="0"/>
              <a:t>. This is very intensive, and should only be done with </a:t>
            </a:r>
            <a:r>
              <a:rPr lang="en-US" sz="2800" b="1" dirty="0">
                <a:solidFill>
                  <a:schemeClr val="accent1"/>
                </a:solidFill>
              </a:rPr>
              <a:t>50GB+ of text</a:t>
            </a:r>
            <a:r>
              <a:rPr lang="en-US" sz="2800" dirty="0"/>
              <a:t>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16A8AEB-88C9-F145-BAFC-0C1781D35AC9}"/>
              </a:ext>
            </a:extLst>
          </p:cNvPr>
          <p:cNvSpPr/>
          <p:nvPr/>
        </p:nvSpPr>
        <p:spPr>
          <a:xfrm rot="5400000">
            <a:off x="9068780" y="3152719"/>
            <a:ext cx="4129199" cy="914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INCREASING COST</a:t>
            </a:r>
          </a:p>
        </p:txBody>
      </p:sp>
    </p:spTree>
    <p:extLst>
      <p:ext uri="{BB962C8B-B14F-4D97-AF65-F5344CB8AC3E}">
        <p14:creationId xmlns:p14="http://schemas.microsoft.com/office/powerpoint/2010/main" val="4156347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work with BERT from Gluon NLP Model Zoo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dirty="0"/>
              <a:t>Installing Gluon NLP</a:t>
            </a:r>
          </a:p>
          <a:p>
            <a:pPr lvl="1"/>
            <a:r>
              <a:rPr lang="en-US" dirty="0"/>
              <a:t>Using a pretrained BERT model to encode a sentence</a:t>
            </a:r>
          </a:p>
          <a:p>
            <a:pPr marL="456971" lvl="1" indent="0">
              <a:buNone/>
            </a:pPr>
            <a:endParaRPr lang="en-US" sz="1000" dirty="0"/>
          </a:p>
          <a:p>
            <a:pPr marL="456971" lvl="1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“EMBK-NLP-DAY3-BERT-NB.ipynb”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47844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617890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5" y="1305097"/>
            <a:ext cx="11386101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Data: </a:t>
            </a:r>
            <a:r>
              <a:rPr lang="en-US" sz="2800" dirty="0"/>
              <a:t>Customer reviews. Let's look at first 5 rows of the training dataset: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800" b="1" dirty="0"/>
              <a:t>Task: </a:t>
            </a:r>
            <a:r>
              <a:rPr lang="en-US" sz="2800" dirty="0"/>
              <a:t>Train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800" dirty="0"/>
              <a:t>Follow through this notebook </a:t>
            </a:r>
            <a:r>
              <a:rPr lang="en-US" sz="2800" b="1" dirty="0"/>
              <a:t>”EMBK-NLP-DAY3-FINAL-STUDENT-NB.ipynb”</a:t>
            </a:r>
            <a:r>
              <a:rPr lang="en-US" sz="2800" dirty="0"/>
              <a:t> to start on the final project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B8C-21AD-4F4C-8F61-12C9CC42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8" y="1893420"/>
            <a:ext cx="8802647" cy="225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962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94666" cy="4599628"/>
          </a:xfrm>
        </p:spPr>
        <p:txBody>
          <a:bodyPr/>
          <a:lstStyle/>
          <a:p>
            <a:r>
              <a:rPr lang="en-US" sz="2800" b="1" dirty="0"/>
              <a:t>EMBK-NLP-DAY3-NN-NB.ipynb: </a:t>
            </a:r>
            <a:r>
              <a:rPr lang="en-US" sz="2800" dirty="0">
                <a:solidFill>
                  <a:schemeClr val="accent3"/>
                </a:solidFill>
              </a:rPr>
              <a:t>Build Neural Networks with Gluon</a:t>
            </a:r>
            <a:endParaRPr lang="en-US" sz="2800" b="1" dirty="0"/>
          </a:p>
          <a:p>
            <a:r>
              <a:rPr lang="en-US" sz="2800" b="1" dirty="0"/>
              <a:t>EMBK-NLP-DAY3-WORD-VECS-NB.ipynb: </a:t>
            </a:r>
            <a:r>
              <a:rPr lang="en-US" sz="2800" dirty="0">
                <a:solidFill>
                  <a:schemeClr val="accent3"/>
                </a:solidFill>
              </a:rPr>
              <a:t>Word Vectors</a:t>
            </a:r>
            <a:r>
              <a:rPr lang="en-US" sz="2800" b="1" dirty="0"/>
              <a:t> </a:t>
            </a:r>
          </a:p>
          <a:p>
            <a:r>
              <a:rPr lang="en-US" sz="2800" b="1" dirty="0"/>
              <a:t>EMBK-NLP-DAY3-RNN-NB.ipynb:</a:t>
            </a:r>
            <a:r>
              <a:rPr lang="en-US" sz="2800" dirty="0">
                <a:solidFill>
                  <a:schemeClr val="accent3"/>
                </a:solidFill>
              </a:rPr>
              <a:t> Training Recurrent Neural Networks </a:t>
            </a:r>
          </a:p>
          <a:p>
            <a:r>
              <a:rPr lang="en-US" sz="2800" b="1" dirty="0"/>
              <a:t>EMBK-NLP-DAY3-BERT-NB.ipynb:</a:t>
            </a:r>
            <a:r>
              <a:rPr lang="en-US" sz="2800" dirty="0">
                <a:solidFill>
                  <a:schemeClr val="accent3"/>
                </a:solidFill>
              </a:rPr>
              <a:t> Gluon NLP and BERT</a:t>
            </a:r>
            <a:endParaRPr lang="en-US" sz="2800" b="1" dirty="0"/>
          </a:p>
          <a:p>
            <a:r>
              <a:rPr lang="en-US" sz="2800" b="1" dirty="0"/>
              <a:t>EMBK-NLP-DAY3-FINAL-STUDENT-NB.ipynb: </a:t>
            </a:r>
            <a:r>
              <a:rPr lang="en-US" sz="2800" dirty="0">
                <a:solidFill>
                  <a:schemeClr val="accent3"/>
                </a:solidFill>
              </a:rPr>
              <a:t>Final Project Walkthrough for Day 3</a:t>
            </a:r>
            <a:endParaRPr lang="en-US" sz="2800" b="1" dirty="0"/>
          </a:p>
          <a:p>
            <a:r>
              <a:rPr lang="en-US" sz="2800" b="1" dirty="0"/>
              <a:t>EMBK-NLP-DAY3-FINAL-SOLUTION-NB.ipynb: </a:t>
            </a:r>
            <a:r>
              <a:rPr lang="en-US" sz="2800" dirty="0">
                <a:solidFill>
                  <a:schemeClr val="accent3"/>
                </a:solidFill>
              </a:rPr>
              <a:t>Final Project Solution for Day 3</a:t>
            </a: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6390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 -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44102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Perceptron</a:t>
                </a:r>
                <a:r>
                  <a:rPr lang="en-US" sz="2800" dirty="0">
                    <a:solidFill>
                      <a:schemeClr val="tx1"/>
                    </a:solidFill>
                  </a:rPr>
                  <a:t>*: 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</a:rPr>
                      <m:t>where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{−1, 1}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step function: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1, 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−1, 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2"/>
                <a:stretch>
                  <a:fillRect l="-2262" t="-1187" b="-30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38726EE-166E-5345-B2A7-A1A77436008B}"/>
              </a:ext>
            </a:extLst>
          </p:cNvPr>
          <p:cNvSpPr/>
          <p:nvPr/>
        </p:nvSpPr>
        <p:spPr>
          <a:xfrm>
            <a:off x="6942565" y="5781286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/>
              <a:t>* Another non-linear activation function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DED9012-88C5-8F4D-8908-C0956CE478AC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9A4B98-D2EB-7C43-AB9C-6CDDAA28F899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EE11B1-AECB-D442-93CB-0DFA172F6EA4}"/>
              </a:ext>
            </a:extLst>
          </p:cNvPr>
          <p:cNvCxnSpPr>
            <a:cxnSpLocks/>
          </p:cNvCxnSpPr>
          <p:nvPr/>
        </p:nvCxnSpPr>
        <p:spPr>
          <a:xfrm>
            <a:off x="1924324" y="2906243"/>
            <a:ext cx="416101" cy="329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E7FE71-CF27-AD4F-BAEB-2D83490AF5BE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9477A7F-88CA-FC4F-A474-492C329647E6}"/>
              </a:ext>
            </a:extLst>
          </p:cNvPr>
          <p:cNvCxnSpPr>
            <a:cxnSpLocks/>
          </p:cNvCxnSpPr>
          <p:nvPr/>
        </p:nvCxnSpPr>
        <p:spPr>
          <a:xfrm flipV="1">
            <a:off x="2159068" y="4367456"/>
            <a:ext cx="434891" cy="40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A111CBB-7E46-FE4D-B5D2-DC1811680D4B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CDB2BC0-2BB3-254B-A7CF-140188D5492F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EACBA2-91E2-974E-AA71-275B5A6B82BB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CC7BCB-9B72-7B40-A264-0BEE21B3F222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1CF465-3FD6-634B-A143-CEACA7F507C6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1CF465-3FD6-634B-A143-CEACA7F5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3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95FEF8-BA3C-464D-921E-121FED3F2108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51E9E88-D91D-D745-ABC1-E0CD1E93ADEF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14625CA-6502-104C-A036-680A497B56EC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58E7C3D-1A6F-3740-A383-FF3672A82C8A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756777-49D7-B347-A455-5645454B3669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B3A8A0-44EB-074F-A369-014A1FE442AE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8CD769E-8338-5B4E-8EBE-6BAE1E389463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A2C1621-9A2C-7C4C-AF9E-DC823B87BAC7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B0B0ED8-DD83-7441-8528-A703611DC432}"/>
              </a:ext>
            </a:extLst>
          </p:cNvPr>
          <p:cNvSpPr txBox="1"/>
          <p:nvPr/>
        </p:nvSpPr>
        <p:spPr>
          <a:xfrm>
            <a:off x="618747" y="2657000"/>
            <a:ext cx="10922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4565E7-4CBF-CB4D-AE2A-A5116E1F0F41}"/>
              </a:ext>
            </a:extLst>
          </p:cNvPr>
          <p:cNvSpPr txBox="1"/>
          <p:nvPr/>
        </p:nvSpPr>
        <p:spPr>
          <a:xfrm>
            <a:off x="618747" y="3586127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802D2B-04A9-3142-93B7-3D7D9F8334C4}"/>
              </a:ext>
            </a:extLst>
          </p:cNvPr>
          <p:cNvSpPr txBox="1"/>
          <p:nvPr/>
        </p:nvSpPr>
        <p:spPr>
          <a:xfrm>
            <a:off x="656069" y="4463318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3C0ED77-B0FE-4A4E-96E2-0A22A2B431E3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3C0ED77-B0FE-4A4E-96E2-0A22A2B43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B9AD303-288F-194D-8606-0345FE7EACF2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B9AD303-288F-194D-8606-0345FE7EA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5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A5AF48-E486-434C-ADA0-59373C101C08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Artificial Neuron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EDB388C-A8E6-154F-9D17-1C17199E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39" y="4353168"/>
            <a:ext cx="2330305" cy="12731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E3B7BEE-AC91-D740-B753-1701956F9F69}"/>
              </a:ext>
            </a:extLst>
          </p:cNvPr>
          <p:cNvSpPr/>
          <p:nvPr/>
        </p:nvSpPr>
        <p:spPr>
          <a:xfrm>
            <a:off x="6942565" y="578128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/>
              <a:t>* Similar to how neurons in the brain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2">
                <a:extLst>
                  <a:ext uri="{FF2B5EF4-FFF2-40B4-BE49-F238E27FC236}">
                    <a16:creationId xmlns:a16="http://schemas.microsoft.com/office/drawing/2014/main" id="{C0D2765F-F8FB-C445-B08E-BB2A4E871E3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Artificial Neuron*: </a:t>
                </a: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a nonlinear activation function (sigmoid, tanh, </a:t>
                </a:r>
                <a:r>
                  <a:rPr lang="en-US" sz="28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ReLU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:r>
                  <a:rPr lang="en-US" sz="28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etc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 Placeholder 2">
                <a:extLst>
                  <a:ext uri="{FF2B5EF4-FFF2-40B4-BE49-F238E27FC236}">
                    <a16:creationId xmlns:a16="http://schemas.microsoft.com/office/drawing/2014/main" id="{C0D2765F-F8FB-C445-B08E-BB2A4E871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3"/>
                <a:stretch>
                  <a:fillRect l="-2262" t="-1187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93C3458E-15F9-9A45-A805-EEF0026110E0}"/>
              </a:ext>
            </a:extLst>
          </p:cNvPr>
          <p:cNvSpPr/>
          <p:nvPr/>
        </p:nvSpPr>
        <p:spPr>
          <a:xfrm>
            <a:off x="5641154" y="3404726"/>
            <a:ext cx="657467" cy="61149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95893E4-7876-C24E-8821-7C416F6C8B0B}"/>
              </a:ext>
            </a:extLst>
          </p:cNvPr>
          <p:cNvSpPr/>
          <p:nvPr/>
        </p:nvSpPr>
        <p:spPr>
          <a:xfrm>
            <a:off x="479784" y="4410339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A0658C0-8F2A-C245-B232-C611A74219E1}"/>
              </a:ext>
            </a:extLst>
          </p:cNvPr>
          <p:cNvSpPr/>
          <p:nvPr/>
        </p:nvSpPr>
        <p:spPr>
          <a:xfrm>
            <a:off x="461533" y="3538250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A62FE1-A0E6-5F46-89B2-3BA4C8C71E11}"/>
              </a:ext>
            </a:extLst>
          </p:cNvPr>
          <p:cNvSpPr/>
          <p:nvPr/>
        </p:nvSpPr>
        <p:spPr>
          <a:xfrm>
            <a:off x="489276" y="2601841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8CEC616-9F04-BF4E-B993-12570EA6C6C8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5E5C016-405B-1544-A015-47B7AC322648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9FE573B-8913-8B43-AB78-838770CCA093}"/>
              </a:ext>
            </a:extLst>
          </p:cNvPr>
          <p:cNvCxnSpPr>
            <a:cxnSpLocks/>
          </p:cNvCxnSpPr>
          <p:nvPr/>
        </p:nvCxnSpPr>
        <p:spPr>
          <a:xfrm>
            <a:off x="1924324" y="2906243"/>
            <a:ext cx="416101" cy="329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78B91C1-17AF-CD40-B9DE-A847F4CFAC1D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9CF20A5-C3B2-EC4B-A9D6-C4D4965B06A1}"/>
              </a:ext>
            </a:extLst>
          </p:cNvPr>
          <p:cNvCxnSpPr>
            <a:cxnSpLocks/>
          </p:cNvCxnSpPr>
          <p:nvPr/>
        </p:nvCxnSpPr>
        <p:spPr>
          <a:xfrm flipV="1">
            <a:off x="2159068" y="4367456"/>
            <a:ext cx="434891" cy="40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14AB3C-4810-CD42-94EB-436C98F9298B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0935EFB-28EC-0D45-AF4A-C5204AA70A93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791E5B5-57A1-6543-97BD-5E3408BE3C5C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592F9B-73BA-A047-8743-CF48C68B1978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E767F17-B13E-F944-90AB-9116239424DF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E767F17-B13E-F944-90AB-911623942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4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30DF81-5E55-E548-85C3-6A9D3F03F986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0D94D1A-A1E5-FE4F-9EE1-521B4AA087B0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B207737-D487-0E45-ACA2-46EDFDF57B91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C8874C-53AE-E84B-AE4F-A91C9B02BDEF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1A14D-67F0-2C4F-AA79-888C640B21B8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C12FBE-FE38-BD4C-8AA4-A8F78A6AE249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C48A540-0EAE-A64D-8F81-BD057FC57383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4AB7DDC-F325-C04C-940D-E2CED86A8816}"/>
              </a:ext>
            </a:extLst>
          </p:cNvPr>
          <p:cNvSpPr txBox="1"/>
          <p:nvPr/>
        </p:nvSpPr>
        <p:spPr>
          <a:xfrm>
            <a:off x="618747" y="2657000"/>
            <a:ext cx="10922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FCFF26-C477-CA46-B26C-E3959796EBFF}"/>
              </a:ext>
            </a:extLst>
          </p:cNvPr>
          <p:cNvSpPr txBox="1"/>
          <p:nvPr/>
        </p:nvSpPr>
        <p:spPr>
          <a:xfrm>
            <a:off x="618747" y="3586127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A5776C-27D0-2D49-811B-8058129F2C98}"/>
              </a:ext>
            </a:extLst>
          </p:cNvPr>
          <p:cNvSpPr txBox="1"/>
          <p:nvPr/>
        </p:nvSpPr>
        <p:spPr>
          <a:xfrm>
            <a:off x="656069" y="4463318"/>
            <a:ext cx="966322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D7C4DBE-0F5C-4046-AF5E-47FE5EBCADF0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D7C4DBE-0F5C-4046-AF5E-47FE5EBCA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AB9E3E-3AA5-6B4C-A5DD-7BCB2092FF31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AB9E3E-3AA5-6B4C-A5DD-7BCB2092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6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44D9A72-3EB3-5245-A5D6-F8BABAF2613E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035BE33-8E75-2E4A-995C-2B7F8A9C2638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81498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18075</TotalTime>
  <Words>4455</Words>
  <Application>Microsoft Macintosh PowerPoint</Application>
  <PresentationFormat>Custom</PresentationFormat>
  <Paragraphs>1253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Cambria Math</vt:lpstr>
      <vt:lpstr>Consolas</vt:lpstr>
      <vt:lpstr>Lucida Grande</vt:lpstr>
      <vt:lpstr>Wingdings</vt:lpstr>
      <vt:lpstr>inSTALLments Master Theme</vt:lpstr>
      <vt:lpstr>PowerPoint Presentation</vt:lpstr>
      <vt:lpstr>Course Overview</vt:lpstr>
      <vt:lpstr>Topics for Day 3</vt:lpstr>
      <vt:lpstr>Topics for Day 3</vt:lpstr>
      <vt:lpstr>Looking back at Regression Models</vt:lpstr>
      <vt:lpstr>Looking back at Regression Models</vt:lpstr>
      <vt:lpstr>Looking back at Regression Models</vt:lpstr>
      <vt:lpstr>Perceptron</vt:lpstr>
      <vt:lpstr>Artificial Neuron</vt:lpstr>
      <vt:lpstr>Artificial Neuron</vt:lpstr>
      <vt:lpstr>Multi Layer Perceptron</vt:lpstr>
      <vt:lpstr>Multi Layer Perceptron</vt:lpstr>
      <vt:lpstr>Why Neural Networks?</vt:lpstr>
      <vt:lpstr>Activation Functions</vt:lpstr>
      <vt:lpstr>Forward Pass</vt:lpstr>
      <vt:lpstr>Forward Pass</vt:lpstr>
      <vt:lpstr>Forward Pass</vt:lpstr>
      <vt:lpstr>Output Function</vt:lpstr>
      <vt:lpstr>Cost Functions</vt:lpstr>
      <vt:lpstr>Training Neural Networks</vt:lpstr>
      <vt:lpstr>Dropout</vt:lpstr>
      <vt:lpstr>Neural Networks - Hands on</vt:lpstr>
      <vt:lpstr>Topics for Day 3</vt:lpstr>
      <vt:lpstr>Word Representations</vt:lpstr>
      <vt:lpstr>Word Representations</vt:lpstr>
      <vt:lpstr>Word Representations</vt:lpstr>
      <vt:lpstr>Word Representations</vt:lpstr>
      <vt:lpstr>Word Representations</vt:lpstr>
      <vt:lpstr>Word Representations</vt:lpstr>
      <vt:lpstr>Word Representations</vt:lpstr>
      <vt:lpstr>Word Representations</vt:lpstr>
      <vt:lpstr>Word2Vec</vt:lpstr>
      <vt:lpstr>Skip-gram Model</vt:lpstr>
      <vt:lpstr>Skip-gram Model</vt:lpstr>
      <vt:lpstr>Word2Vec (Skip-gram)</vt:lpstr>
      <vt:lpstr>Some other Word Embeddings</vt:lpstr>
      <vt:lpstr>Word Vectors - Hands on</vt:lpstr>
      <vt:lpstr>Topics for Day 3</vt:lpstr>
      <vt:lpstr>Recurrent Neural Networks</vt:lpstr>
      <vt:lpstr>Sample RNN</vt:lpstr>
      <vt:lpstr>The Vanilla RNN Cell</vt:lpstr>
      <vt:lpstr>RNN Cells</vt:lpstr>
      <vt:lpstr>Stacking RNNs</vt:lpstr>
      <vt:lpstr>Putting it all together - Hands on</vt:lpstr>
      <vt:lpstr>Topics for Day 3</vt:lpstr>
      <vt:lpstr>Long Short-Term Memory (LSTM)</vt:lpstr>
      <vt:lpstr>Long Short-Term Memory (LSTM)</vt:lpstr>
      <vt:lpstr>Long Short-Term Memory (LSTM)</vt:lpstr>
      <vt:lpstr>Forget Gate</vt:lpstr>
      <vt:lpstr>Forget Gate</vt:lpstr>
      <vt:lpstr>Input Gate</vt:lpstr>
      <vt:lpstr>Input Gate</vt:lpstr>
      <vt:lpstr>Output Gate</vt:lpstr>
      <vt:lpstr>Output Gate</vt:lpstr>
      <vt:lpstr>Topics for Day 3</vt:lpstr>
      <vt:lpstr>What are Transformers</vt:lpstr>
      <vt:lpstr>An Alternate View</vt:lpstr>
      <vt:lpstr>Traditional Programming Intuition 1</vt:lpstr>
      <vt:lpstr>Traditional Programming Intuition 2</vt:lpstr>
      <vt:lpstr>Traditional Programming Intuition 3</vt:lpstr>
      <vt:lpstr>What does this require?</vt:lpstr>
      <vt:lpstr>How to Build as a Neural Network</vt:lpstr>
      <vt:lpstr>How to Build as a Neural Network</vt:lpstr>
      <vt:lpstr>How to Build as a Neural Network</vt:lpstr>
      <vt:lpstr>How to Build as a Neural Network</vt:lpstr>
      <vt:lpstr>How to Build as a Neural Network</vt:lpstr>
      <vt:lpstr>In summary</vt:lpstr>
      <vt:lpstr>PowerPoint Presentation</vt:lpstr>
      <vt:lpstr>An issue: Polysemy</vt:lpstr>
      <vt:lpstr>Multi-headed Attention</vt:lpstr>
      <vt:lpstr>Transformers</vt:lpstr>
      <vt:lpstr>Typical Objectives</vt:lpstr>
      <vt:lpstr>Pre-trained Models</vt:lpstr>
      <vt:lpstr>Utilizing Pre-trained Models</vt:lpstr>
      <vt:lpstr>Transformers - Hands on</vt:lpstr>
      <vt:lpstr>Topics for Day 3</vt:lpstr>
      <vt:lpstr>Final Project – Sentiment Analysis</vt:lpstr>
      <vt:lpstr>Notebooks for Day 3</vt:lpstr>
      <vt:lpstr>Looking Ahead - Day 4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564</cp:revision>
  <cp:lastPrinted>2016-03-08T22:08:17Z</cp:lastPrinted>
  <dcterms:created xsi:type="dcterms:W3CDTF">2019-12-18T06:10:11Z</dcterms:created>
  <dcterms:modified xsi:type="dcterms:W3CDTF">2020-02-11T23:23:43Z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